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1" r:id="rId2"/>
    <p:sldId id="418" r:id="rId3"/>
    <p:sldId id="432" r:id="rId4"/>
    <p:sldId id="421" r:id="rId5"/>
    <p:sldId id="441" r:id="rId6"/>
    <p:sldId id="436" r:id="rId7"/>
    <p:sldId id="423" r:id="rId8"/>
    <p:sldId id="422" r:id="rId9"/>
    <p:sldId id="424" r:id="rId10"/>
    <p:sldId id="433" r:id="rId11"/>
    <p:sldId id="434" r:id="rId12"/>
    <p:sldId id="435" r:id="rId13"/>
    <p:sldId id="440" r:id="rId14"/>
    <p:sldId id="448"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Rosengren" initials="H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669900"/>
    <a:srgbClr val="99CC00"/>
    <a:srgbClr val="CCFF33"/>
    <a:srgbClr val="34403D"/>
    <a:srgbClr val="24563D"/>
    <a:srgbClr val="537609"/>
    <a:srgbClr val="819B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3958F9-47D9-4823-B6DC-956B1B29C8F3}" v="14" dt="2023-08-29T21:15:34.732"/>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édio 4 - Ênfas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12" autoAdjust="0"/>
    <p:restoredTop sz="94660"/>
  </p:normalViewPr>
  <p:slideViewPr>
    <p:cSldViewPr snapToGrid="0">
      <p:cViewPr varScale="1">
        <p:scale>
          <a:sx n="68" d="100"/>
          <a:sy n="68" d="100"/>
        </p:scale>
        <p:origin x="936" y="7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4EBFFD-85B4-49B0-9D62-314899C5D3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BR"/>
        </a:p>
      </dgm:t>
    </dgm:pt>
    <dgm:pt modelId="{E660C7FB-9F2A-46AB-8A91-28187657D31A}">
      <dgm:prSet phldrT="[Texto]" custT="1"/>
      <dgm:spPr>
        <a:solidFill>
          <a:schemeClr val="accent6">
            <a:lumMod val="75000"/>
          </a:schemeClr>
        </a:solidFill>
      </dgm:spPr>
      <dgm:t>
        <a:bodyPr/>
        <a:lstStyle/>
        <a:p>
          <a:pPr algn="l"/>
          <a:r>
            <a:rPr lang="en-US" sz="2000" b="1" dirty="0">
              <a:latin typeface="Arial" panose="020B0604020202020204" pitchFamily="34" charset="0"/>
              <a:cs typeface="Arial" panose="020B0604020202020204" pitchFamily="34" charset="0"/>
            </a:rPr>
            <a:t>1. Progress made by the UNFF and its Members </a:t>
          </a:r>
        </a:p>
      </dgm:t>
    </dgm:pt>
    <dgm:pt modelId="{62D8A4C6-A814-4C4E-89B9-4C328F4767AC}" type="parTrans" cxnId="{C357DFC9-5773-40BC-B319-D6791AE214A3}">
      <dgm:prSet/>
      <dgm:spPr/>
      <dgm:t>
        <a:bodyPr/>
        <a:lstStyle/>
        <a:p>
          <a:endParaRPr lang="en-US" sz="1600"/>
        </a:p>
      </dgm:t>
    </dgm:pt>
    <dgm:pt modelId="{B0F0A4E4-A220-4FFD-B939-423B5BD13B58}" type="sibTrans" cxnId="{C357DFC9-5773-40BC-B319-D6791AE214A3}">
      <dgm:prSet/>
      <dgm:spPr/>
      <dgm:t>
        <a:bodyPr/>
        <a:lstStyle/>
        <a:p>
          <a:endParaRPr lang="en-US" sz="1600"/>
        </a:p>
      </dgm:t>
    </dgm:pt>
    <dgm:pt modelId="{B2DFA242-E550-4325-A505-7D9F41614E26}">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Urge UNFF Members to be more active in implementing the UNSPF and the GFGs in high-level political dialogues, working in synergy with other initiatives, such as ITTO, UNFCCC, CBD, CCD, dealing with SFM</a:t>
          </a:r>
        </a:p>
      </dgm:t>
    </dgm:pt>
    <dgm:pt modelId="{5F24B7E9-09E9-4849-B1CB-D80C3D786FE6}" type="parTrans" cxnId="{06D89ACF-91AD-42AD-B259-A1FCBD6584A4}">
      <dgm:prSet/>
      <dgm:spPr/>
      <dgm:t>
        <a:bodyPr/>
        <a:lstStyle/>
        <a:p>
          <a:endParaRPr lang="en-US" sz="1600"/>
        </a:p>
      </dgm:t>
    </dgm:pt>
    <dgm:pt modelId="{A33E47B5-1478-41EC-93D2-732FEAB59512}" type="sibTrans" cxnId="{06D89ACF-91AD-42AD-B259-A1FCBD6584A4}">
      <dgm:prSet/>
      <dgm:spPr/>
      <dgm:t>
        <a:bodyPr/>
        <a:lstStyle/>
        <a:p>
          <a:endParaRPr lang="en-US" sz="1600"/>
        </a:p>
      </dgm:t>
    </dgm:pt>
    <dgm:pt modelId="{37BD7ABD-CE8E-49B9-86D6-9DFEBAE9FC6A}">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kern="200" spc="0" baseline="0" dirty="0">
              <a:latin typeface="Arial" panose="020B0604020202020204" pitchFamily="34" charset="0"/>
              <a:cs typeface="Arial" panose="020B0604020202020204" pitchFamily="34" charset="0"/>
            </a:rPr>
            <a:t>Support efforts to strengthen forest governance structures and means of implementation</a:t>
          </a:r>
        </a:p>
      </dgm:t>
    </dgm:pt>
    <dgm:pt modelId="{82603D00-2FBF-4B6F-8119-A74A7A6F7C68}">
      <dgm:prSet phldrT="[Texto]" custT="1"/>
      <dgm:spPr>
        <a:solidFill>
          <a:schemeClr val="accent6">
            <a:lumMod val="75000"/>
          </a:schemeClr>
        </a:solidFill>
      </dgm:spPr>
      <dgm:t>
        <a:bodyPr/>
        <a:lstStyle/>
        <a:p>
          <a:pPr algn="l"/>
          <a:r>
            <a:rPr lang="en-US" sz="2000" b="1" dirty="0">
              <a:latin typeface="Arial" panose="020B0604020202020204" pitchFamily="34" charset="0"/>
              <a:cs typeface="Arial" panose="020B0604020202020204" pitchFamily="34" charset="0"/>
            </a:rPr>
            <a:t>2. IAF </a:t>
          </a:r>
          <a:r>
            <a:rPr lang="en-US" sz="2000" b="1" noProof="0" dirty="0">
              <a:latin typeface="Arial" panose="020B0604020202020204" pitchFamily="34" charset="0"/>
              <a:cs typeface="Arial" panose="020B0604020202020204" pitchFamily="34" charset="0"/>
            </a:rPr>
            <a:t>Objectives with less or no progress </a:t>
          </a:r>
        </a:p>
      </dgm:t>
    </dgm:pt>
    <dgm:pt modelId="{46840A3B-1E27-484F-A764-6F902F2A2F40}" type="sibTrans" cxnId="{12BA6735-341B-4951-9643-DD416BB2A93C}">
      <dgm:prSet/>
      <dgm:spPr/>
      <dgm:t>
        <a:bodyPr/>
        <a:lstStyle/>
        <a:p>
          <a:endParaRPr lang="en-US" sz="1600"/>
        </a:p>
      </dgm:t>
    </dgm:pt>
    <dgm:pt modelId="{40E82C82-4FE4-4C38-ADB5-7308EBBA430B}" type="parTrans" cxnId="{12BA6735-341B-4951-9643-DD416BB2A93C}">
      <dgm:prSet/>
      <dgm:spPr/>
      <dgm:t>
        <a:bodyPr/>
        <a:lstStyle/>
        <a:p>
          <a:endParaRPr lang="en-US" sz="1600"/>
        </a:p>
      </dgm:t>
    </dgm:pt>
    <dgm:pt modelId="{87400A37-A3E1-4895-BA01-C5EC12FA514A}" type="sibTrans" cxnId="{18BEE67C-C032-4A24-9C27-5BB8EB90FB5F}">
      <dgm:prSet/>
      <dgm:spPr/>
      <dgm:t>
        <a:bodyPr/>
        <a:lstStyle/>
        <a:p>
          <a:endParaRPr lang="en-US" sz="1600"/>
        </a:p>
      </dgm:t>
    </dgm:pt>
    <dgm:pt modelId="{4CC8C66C-E08A-4B93-9198-EE90136C3C6F}" type="parTrans" cxnId="{18BEE67C-C032-4A24-9C27-5BB8EB90FB5F}">
      <dgm:prSet/>
      <dgm:spPr/>
      <dgm:t>
        <a:bodyPr/>
        <a:lstStyle/>
        <a:p>
          <a:endParaRPr lang="en-US" sz="1600"/>
        </a:p>
      </dgm:t>
    </dgm:pt>
    <dgm:pt modelId="{4A3F2770-1F6D-41C1-ABE5-B9769DDB821C}">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Promote cross-</a:t>
          </a:r>
          <a:r>
            <a:rPr lang="en-US" sz="1600" dirty="0" err="1">
              <a:latin typeface="Arial" panose="020B0604020202020204" pitchFamily="34" charset="0"/>
              <a:cs typeface="Arial" panose="020B0604020202020204" pitchFamily="34" charset="0"/>
            </a:rPr>
            <a:t>sectoral</a:t>
          </a:r>
          <a:r>
            <a:rPr lang="en-US" sz="1600" dirty="0">
              <a:latin typeface="Arial" panose="020B0604020202020204" pitchFamily="34" charset="0"/>
              <a:cs typeface="Arial" panose="020B0604020202020204" pitchFamily="34" charset="0"/>
            </a:rPr>
            <a:t> cooperation between developed and developing countries at all levels (financial support, knowledge, technologies, capacity-building)</a:t>
          </a:r>
        </a:p>
      </dgm:t>
    </dgm:pt>
    <dgm:pt modelId="{829B34D3-BA57-455B-88FF-646FDA6A6482}" type="parTrans" cxnId="{70754428-2DE0-4B9B-9366-87AB30020282}">
      <dgm:prSet/>
      <dgm:spPr/>
      <dgm:t>
        <a:bodyPr/>
        <a:lstStyle/>
        <a:p>
          <a:endParaRPr lang="en-US" sz="1600"/>
        </a:p>
      </dgm:t>
    </dgm:pt>
    <dgm:pt modelId="{CD62A619-4E2A-4938-B194-F3AAABF1D0DB}" type="sibTrans" cxnId="{70754428-2DE0-4B9B-9366-87AB30020282}">
      <dgm:prSet/>
      <dgm:spPr/>
      <dgm:t>
        <a:bodyPr/>
        <a:lstStyle/>
        <a:p>
          <a:endParaRPr lang="en-US" sz="1600"/>
        </a:p>
      </dgm:t>
    </dgm:pt>
    <dgm:pt modelId="{E16B575A-B761-4DB2-85F1-47581DF85889}">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kern="200" spc="0" baseline="0" dirty="0">
              <a:latin typeface="Arial" panose="020B0604020202020204" pitchFamily="34" charset="0"/>
              <a:cs typeface="Arial" panose="020B0604020202020204" pitchFamily="34" charset="0"/>
            </a:rPr>
            <a:t>Promote a greater stakeholders’ engagement to achieve IAF objectives</a:t>
          </a:r>
        </a:p>
      </dgm:t>
    </dgm:pt>
    <dgm:pt modelId="{437CE394-017A-4C8E-889F-D7801E0B3124}" type="parTrans" cxnId="{22C5CB15-0780-4783-AB7F-310576F39CAF}">
      <dgm:prSet/>
      <dgm:spPr/>
      <dgm:t>
        <a:bodyPr/>
        <a:lstStyle/>
        <a:p>
          <a:endParaRPr lang="pt-BR" sz="1600"/>
        </a:p>
      </dgm:t>
    </dgm:pt>
    <dgm:pt modelId="{FF5BB416-4489-4605-B44A-FA5B3FA80DA4}" type="sibTrans" cxnId="{22C5CB15-0780-4783-AB7F-310576F39CAF}">
      <dgm:prSet/>
      <dgm:spPr/>
      <dgm:t>
        <a:bodyPr/>
        <a:lstStyle/>
        <a:p>
          <a:endParaRPr lang="pt-BR" sz="1600"/>
        </a:p>
      </dgm:t>
    </dgm:pt>
    <dgm:pt modelId="{BE934B14-4B43-4B8A-A2C5-A49C226634E7}">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kern="200" spc="0" baseline="0" dirty="0">
              <a:latin typeface="Arial" panose="020B0604020202020204" pitchFamily="34" charset="0"/>
              <a:cs typeface="Arial" panose="020B0604020202020204" pitchFamily="34" charset="0"/>
            </a:rPr>
            <a:t>Strengthen the coordination and working agendas of the UNSPF goals, other multilateral agreement, bilateral cooperation that have an agenda on SFM</a:t>
          </a:r>
        </a:p>
      </dgm:t>
    </dgm:pt>
    <dgm:pt modelId="{4A467566-D301-4DA9-B9EA-952FE9BB3819}" type="parTrans" cxnId="{5DAE0D2E-DCDB-403F-8A1D-04C68295B03E}">
      <dgm:prSet/>
      <dgm:spPr/>
      <dgm:t>
        <a:bodyPr/>
        <a:lstStyle/>
        <a:p>
          <a:endParaRPr lang="pt-BR" sz="1600"/>
        </a:p>
      </dgm:t>
    </dgm:pt>
    <dgm:pt modelId="{9EA1C345-7470-4A9C-93C2-826D80EF888C}" type="sibTrans" cxnId="{5DAE0D2E-DCDB-403F-8A1D-04C68295B03E}">
      <dgm:prSet/>
      <dgm:spPr/>
      <dgm:t>
        <a:bodyPr/>
        <a:lstStyle/>
        <a:p>
          <a:endParaRPr lang="pt-BR" sz="1600"/>
        </a:p>
      </dgm:t>
    </dgm:pt>
    <dgm:pt modelId="{08D9F398-220E-4653-B65F-301FBD4CC5A0}">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kern="200" spc="0" baseline="0" dirty="0">
              <a:latin typeface="Arial" panose="020B0604020202020204" pitchFamily="34" charset="0"/>
              <a:cs typeface="Arial" panose="020B0604020202020204" pitchFamily="34" charset="0"/>
            </a:rPr>
            <a:t>Improve cooperation at all levels</a:t>
          </a:r>
        </a:p>
      </dgm:t>
    </dgm:pt>
    <dgm:pt modelId="{534EAB8D-9E92-4530-B455-05E953586602}" type="parTrans" cxnId="{80044FF1-0C2D-4A5C-BDCF-EDE358E6274B}">
      <dgm:prSet/>
      <dgm:spPr/>
      <dgm:t>
        <a:bodyPr/>
        <a:lstStyle/>
        <a:p>
          <a:endParaRPr lang="pt-BR" sz="1600"/>
        </a:p>
      </dgm:t>
    </dgm:pt>
    <dgm:pt modelId="{94A68518-F5FD-470A-A29C-D801EBEA71A0}" type="sibTrans" cxnId="{80044FF1-0C2D-4A5C-BDCF-EDE358E6274B}">
      <dgm:prSet/>
      <dgm:spPr/>
      <dgm:t>
        <a:bodyPr/>
        <a:lstStyle/>
        <a:p>
          <a:endParaRPr lang="pt-BR" sz="1600"/>
        </a:p>
      </dgm:t>
    </dgm:pt>
    <dgm:pt modelId="{1A8FC257-AD11-4AD0-9C18-406F740EBB1F}">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Improve political leaders and stakeholders´ effective engagement, fully integrating them in the discussions and decision-making processes</a:t>
          </a:r>
        </a:p>
      </dgm:t>
    </dgm:pt>
    <dgm:pt modelId="{66B15916-7CA8-43DE-A74C-DAE1279F74C4}" type="parTrans" cxnId="{9D9CFF86-DD4E-4BB4-8C14-B451F8639413}">
      <dgm:prSet/>
      <dgm:spPr/>
      <dgm:t>
        <a:bodyPr/>
        <a:lstStyle/>
        <a:p>
          <a:endParaRPr lang="en-US"/>
        </a:p>
      </dgm:t>
    </dgm:pt>
    <dgm:pt modelId="{F8D5F83F-C1E3-480D-B3E2-DD604820550B}" type="sibTrans" cxnId="{9D9CFF86-DD4E-4BB4-8C14-B451F8639413}">
      <dgm:prSet/>
      <dgm:spPr/>
      <dgm:t>
        <a:bodyPr/>
        <a:lstStyle/>
        <a:p>
          <a:endParaRPr lang="en-US"/>
        </a:p>
      </dgm:t>
    </dgm:pt>
    <dgm:pt modelId="{8C779E14-965D-4C4E-A3F0-BA9AE0E6AC17}" type="pres">
      <dgm:prSet presAssocID="{924EBFFD-85B4-49B0-9D62-314899C5D30C}" presName="Name0" presStyleCnt="0">
        <dgm:presLayoutVars>
          <dgm:dir/>
          <dgm:animLvl val="lvl"/>
          <dgm:resizeHandles val="exact"/>
        </dgm:presLayoutVars>
      </dgm:prSet>
      <dgm:spPr/>
    </dgm:pt>
    <dgm:pt modelId="{6DAA0D72-0406-473F-8FB2-E9A9C4506254}" type="pres">
      <dgm:prSet presAssocID="{E660C7FB-9F2A-46AB-8A91-28187657D31A}" presName="linNode" presStyleCnt="0"/>
      <dgm:spPr/>
    </dgm:pt>
    <dgm:pt modelId="{0FF48EF7-76AF-494B-834C-19BF71D9E976}" type="pres">
      <dgm:prSet presAssocID="{E660C7FB-9F2A-46AB-8A91-28187657D31A}" presName="parentText" presStyleLbl="node1" presStyleIdx="0" presStyleCnt="2" custScaleX="71760" custScaleY="76522">
        <dgm:presLayoutVars>
          <dgm:chMax val="1"/>
          <dgm:bulletEnabled val="1"/>
        </dgm:presLayoutVars>
      </dgm:prSet>
      <dgm:spPr/>
    </dgm:pt>
    <dgm:pt modelId="{5CE1A672-FF74-48B9-94B6-3644D9613355}" type="pres">
      <dgm:prSet presAssocID="{E660C7FB-9F2A-46AB-8A91-28187657D31A}" presName="descendantText" presStyleLbl="alignAccFollowNode1" presStyleIdx="0" presStyleCnt="2" custScaleX="122899" custScaleY="106469" custLinFactNeighborY="1008">
        <dgm:presLayoutVars>
          <dgm:bulletEnabled val="1"/>
        </dgm:presLayoutVars>
      </dgm:prSet>
      <dgm:spPr/>
    </dgm:pt>
    <dgm:pt modelId="{AFCD0A0A-0B4A-44CD-97F7-83D3894B12C8}" type="pres">
      <dgm:prSet presAssocID="{B0F0A4E4-A220-4FFD-B939-423B5BD13B58}" presName="sp" presStyleCnt="0"/>
      <dgm:spPr/>
    </dgm:pt>
    <dgm:pt modelId="{8E786CD4-59E5-4A22-ABE3-0D4844C32510}" type="pres">
      <dgm:prSet presAssocID="{82603D00-2FBF-4B6F-8119-A74A7A6F7C68}" presName="linNode" presStyleCnt="0"/>
      <dgm:spPr/>
    </dgm:pt>
    <dgm:pt modelId="{6BA457A5-D237-4475-8B08-86F7F6C3DD9A}" type="pres">
      <dgm:prSet presAssocID="{82603D00-2FBF-4B6F-8119-A74A7A6F7C68}" presName="parentText" presStyleLbl="node1" presStyleIdx="1" presStyleCnt="2" custScaleX="71760" custScaleY="58012">
        <dgm:presLayoutVars>
          <dgm:chMax val="1"/>
          <dgm:bulletEnabled val="1"/>
        </dgm:presLayoutVars>
      </dgm:prSet>
      <dgm:spPr/>
    </dgm:pt>
    <dgm:pt modelId="{BFF36DFE-B5F8-41D2-B9D6-210059E54204}" type="pres">
      <dgm:prSet presAssocID="{82603D00-2FBF-4B6F-8119-A74A7A6F7C68}" presName="descendantText" presStyleLbl="alignAccFollowNode1" presStyleIdx="1" presStyleCnt="2" custScaleX="122899" custScaleY="81052">
        <dgm:presLayoutVars>
          <dgm:bulletEnabled val="1"/>
        </dgm:presLayoutVars>
      </dgm:prSet>
      <dgm:spPr/>
    </dgm:pt>
  </dgm:ptLst>
  <dgm:cxnLst>
    <dgm:cxn modelId="{08B37D05-1081-4CC2-9896-6F3D217C8B95}" type="presOf" srcId="{E16B575A-B761-4DB2-85F1-47581DF85889}" destId="{BFF36DFE-B5F8-41D2-B9D6-210059E54204}" srcOrd="0" destOrd="1" presId="urn:microsoft.com/office/officeart/2005/8/layout/vList5"/>
    <dgm:cxn modelId="{7FF34810-E78A-4C9D-81F8-5EA47024330F}" type="presOf" srcId="{4A3F2770-1F6D-41C1-ABE5-B9769DDB821C}" destId="{5CE1A672-FF74-48B9-94B6-3644D9613355}" srcOrd="0" destOrd="2" presId="urn:microsoft.com/office/officeart/2005/8/layout/vList5"/>
    <dgm:cxn modelId="{22C5CB15-0780-4783-AB7F-310576F39CAF}" srcId="{82603D00-2FBF-4B6F-8119-A74A7A6F7C68}" destId="{E16B575A-B761-4DB2-85F1-47581DF85889}" srcOrd="1" destOrd="0" parTransId="{437CE394-017A-4C8E-889F-D7801E0B3124}" sibTransId="{FF5BB416-4489-4605-B44A-FA5B3FA80DA4}"/>
    <dgm:cxn modelId="{70754428-2DE0-4B9B-9366-87AB30020282}" srcId="{E660C7FB-9F2A-46AB-8A91-28187657D31A}" destId="{4A3F2770-1F6D-41C1-ABE5-B9769DDB821C}" srcOrd="2" destOrd="0" parTransId="{829B34D3-BA57-455B-88FF-646FDA6A6482}" sibTransId="{CD62A619-4E2A-4938-B194-F3AAABF1D0DB}"/>
    <dgm:cxn modelId="{5DAE0D2E-DCDB-403F-8A1D-04C68295B03E}" srcId="{82603D00-2FBF-4B6F-8119-A74A7A6F7C68}" destId="{BE934B14-4B43-4B8A-A2C5-A49C226634E7}" srcOrd="2" destOrd="0" parTransId="{4A467566-D301-4DA9-B9EA-952FE9BB3819}" sibTransId="{9EA1C345-7470-4A9C-93C2-826D80EF888C}"/>
    <dgm:cxn modelId="{12BA6735-341B-4951-9643-DD416BB2A93C}" srcId="{924EBFFD-85B4-49B0-9D62-314899C5D30C}" destId="{82603D00-2FBF-4B6F-8119-A74A7A6F7C68}" srcOrd="1" destOrd="0" parTransId="{40E82C82-4FE4-4C38-ADB5-7308EBBA430B}" sibTransId="{46840A3B-1E27-484F-A764-6F902F2A2F40}"/>
    <dgm:cxn modelId="{C865C03E-EA6E-4847-9199-22265D76D045}" type="presOf" srcId="{E660C7FB-9F2A-46AB-8A91-28187657D31A}" destId="{0FF48EF7-76AF-494B-834C-19BF71D9E976}" srcOrd="0" destOrd="0" presId="urn:microsoft.com/office/officeart/2005/8/layout/vList5"/>
    <dgm:cxn modelId="{F3AC0A41-54A2-42D8-B4F0-D32C0103593B}" type="presOf" srcId="{37BD7ABD-CE8E-49B9-86D6-9DFEBAE9FC6A}" destId="{BFF36DFE-B5F8-41D2-B9D6-210059E54204}" srcOrd="0" destOrd="0" presId="urn:microsoft.com/office/officeart/2005/8/layout/vList5"/>
    <dgm:cxn modelId="{5A1C286E-308E-41BF-A3B5-D28B7C7419CC}" type="presOf" srcId="{924EBFFD-85B4-49B0-9D62-314899C5D30C}" destId="{8C779E14-965D-4C4E-A3F0-BA9AE0E6AC17}" srcOrd="0" destOrd="0" presId="urn:microsoft.com/office/officeart/2005/8/layout/vList5"/>
    <dgm:cxn modelId="{31D9F14F-E1FD-4133-B311-9DD31AA4A037}" type="presOf" srcId="{08D9F398-220E-4653-B65F-301FBD4CC5A0}" destId="{BFF36DFE-B5F8-41D2-B9D6-210059E54204}" srcOrd="0" destOrd="3" presId="urn:microsoft.com/office/officeart/2005/8/layout/vList5"/>
    <dgm:cxn modelId="{1016BC78-2CF2-4DCD-99A7-5642469CF312}" type="presOf" srcId="{B2DFA242-E550-4325-A505-7D9F41614E26}" destId="{5CE1A672-FF74-48B9-94B6-3644D9613355}" srcOrd="0" destOrd="0" presId="urn:microsoft.com/office/officeart/2005/8/layout/vList5"/>
    <dgm:cxn modelId="{78D23059-97EB-40C8-B7CB-57331CD372E8}" type="presOf" srcId="{82603D00-2FBF-4B6F-8119-A74A7A6F7C68}" destId="{6BA457A5-D237-4475-8B08-86F7F6C3DD9A}" srcOrd="0" destOrd="0" presId="urn:microsoft.com/office/officeart/2005/8/layout/vList5"/>
    <dgm:cxn modelId="{18BEE67C-C032-4A24-9C27-5BB8EB90FB5F}" srcId="{82603D00-2FBF-4B6F-8119-A74A7A6F7C68}" destId="{37BD7ABD-CE8E-49B9-86D6-9DFEBAE9FC6A}" srcOrd="0" destOrd="0" parTransId="{4CC8C66C-E08A-4B93-9198-EE90136C3C6F}" sibTransId="{87400A37-A3E1-4895-BA01-C5EC12FA514A}"/>
    <dgm:cxn modelId="{9D9CFF86-DD4E-4BB4-8C14-B451F8639413}" srcId="{E660C7FB-9F2A-46AB-8A91-28187657D31A}" destId="{1A8FC257-AD11-4AD0-9C18-406F740EBB1F}" srcOrd="1" destOrd="0" parTransId="{66B15916-7CA8-43DE-A74C-DAE1279F74C4}" sibTransId="{F8D5F83F-C1E3-480D-B3E2-DD604820550B}"/>
    <dgm:cxn modelId="{C357DFC9-5773-40BC-B319-D6791AE214A3}" srcId="{924EBFFD-85B4-49B0-9D62-314899C5D30C}" destId="{E660C7FB-9F2A-46AB-8A91-28187657D31A}" srcOrd="0" destOrd="0" parTransId="{62D8A4C6-A814-4C4E-89B9-4C328F4767AC}" sibTransId="{B0F0A4E4-A220-4FFD-B939-423B5BD13B58}"/>
    <dgm:cxn modelId="{06D89ACF-91AD-42AD-B259-A1FCBD6584A4}" srcId="{E660C7FB-9F2A-46AB-8A91-28187657D31A}" destId="{B2DFA242-E550-4325-A505-7D9F41614E26}" srcOrd="0" destOrd="0" parTransId="{5F24B7E9-09E9-4849-B1CB-D80C3D786FE6}" sibTransId="{A33E47B5-1478-41EC-93D2-732FEAB59512}"/>
    <dgm:cxn modelId="{E02B95D0-5C2E-4156-9AF3-3E3043326C0B}" type="presOf" srcId="{1A8FC257-AD11-4AD0-9C18-406F740EBB1F}" destId="{5CE1A672-FF74-48B9-94B6-3644D9613355}" srcOrd="0" destOrd="1" presId="urn:microsoft.com/office/officeart/2005/8/layout/vList5"/>
    <dgm:cxn modelId="{698D0CEC-6931-492D-8971-D93FA27BF90C}" type="presOf" srcId="{BE934B14-4B43-4B8A-A2C5-A49C226634E7}" destId="{BFF36DFE-B5F8-41D2-B9D6-210059E54204}" srcOrd="0" destOrd="2" presId="urn:microsoft.com/office/officeart/2005/8/layout/vList5"/>
    <dgm:cxn modelId="{80044FF1-0C2D-4A5C-BDCF-EDE358E6274B}" srcId="{82603D00-2FBF-4B6F-8119-A74A7A6F7C68}" destId="{08D9F398-220E-4653-B65F-301FBD4CC5A0}" srcOrd="3" destOrd="0" parTransId="{534EAB8D-9E92-4530-B455-05E953586602}" sibTransId="{94A68518-F5FD-470A-A29C-D801EBEA71A0}"/>
    <dgm:cxn modelId="{BC7E8E61-816C-4E74-B7D0-C7611E2C1540}" type="presParOf" srcId="{8C779E14-965D-4C4E-A3F0-BA9AE0E6AC17}" destId="{6DAA0D72-0406-473F-8FB2-E9A9C4506254}" srcOrd="0" destOrd="0" presId="urn:microsoft.com/office/officeart/2005/8/layout/vList5"/>
    <dgm:cxn modelId="{85064AAA-F853-44FB-848B-343A10831E53}" type="presParOf" srcId="{6DAA0D72-0406-473F-8FB2-E9A9C4506254}" destId="{0FF48EF7-76AF-494B-834C-19BF71D9E976}" srcOrd="0" destOrd="0" presId="urn:microsoft.com/office/officeart/2005/8/layout/vList5"/>
    <dgm:cxn modelId="{3D945D99-10CA-4ED1-A013-CCA31646E5CF}" type="presParOf" srcId="{6DAA0D72-0406-473F-8FB2-E9A9C4506254}" destId="{5CE1A672-FF74-48B9-94B6-3644D9613355}" srcOrd="1" destOrd="0" presId="urn:microsoft.com/office/officeart/2005/8/layout/vList5"/>
    <dgm:cxn modelId="{82BF1AB9-D662-4BB9-84D7-C9B5FF28EDB6}" type="presParOf" srcId="{8C779E14-965D-4C4E-A3F0-BA9AE0E6AC17}" destId="{AFCD0A0A-0B4A-44CD-97F7-83D3894B12C8}" srcOrd="1" destOrd="0" presId="urn:microsoft.com/office/officeart/2005/8/layout/vList5"/>
    <dgm:cxn modelId="{2CB82B1B-D7D9-4E93-A1D7-20AAF78E281E}" type="presParOf" srcId="{8C779E14-965D-4C4E-A3F0-BA9AE0E6AC17}" destId="{8E786CD4-59E5-4A22-ABE3-0D4844C32510}" srcOrd="2" destOrd="0" presId="urn:microsoft.com/office/officeart/2005/8/layout/vList5"/>
    <dgm:cxn modelId="{2FBE7CB6-4992-4D52-85BE-8BBE9BDFBF17}" type="presParOf" srcId="{8E786CD4-59E5-4A22-ABE3-0D4844C32510}" destId="{6BA457A5-D237-4475-8B08-86F7F6C3DD9A}" srcOrd="0" destOrd="0" presId="urn:microsoft.com/office/officeart/2005/8/layout/vList5"/>
    <dgm:cxn modelId="{9DC30B13-9365-4A9C-9D03-DDD7E0AA45A5}" type="presParOf" srcId="{8E786CD4-59E5-4A22-ABE3-0D4844C32510}" destId="{BFF36DFE-B5F8-41D2-B9D6-210059E5420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4EBFFD-85B4-49B0-9D62-314899C5D3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BR"/>
        </a:p>
      </dgm:t>
    </dgm:pt>
    <dgm:pt modelId="{E660C7FB-9F2A-46AB-8A91-28187657D31A}">
      <dgm:prSet phldrT="[Texto]" custT="1"/>
      <dgm:spPr>
        <a:solidFill>
          <a:schemeClr val="accent6">
            <a:lumMod val="75000"/>
          </a:schemeClr>
        </a:solidFill>
      </dgm:spPr>
      <dgm:t>
        <a:bodyPr/>
        <a:lstStyle/>
        <a:p>
          <a:pPr algn="l"/>
          <a:r>
            <a:rPr lang="en-US" sz="2000" b="1" noProof="0" dirty="0">
              <a:latin typeface="Arial" panose="020B0604020202020204" pitchFamily="34" charset="0"/>
              <a:cs typeface="Arial" panose="020B0604020202020204" pitchFamily="34" charset="0"/>
            </a:rPr>
            <a:t>3. The IAF beyond 2015 operating in a transparent, effective, efficient &amp; accountable manner</a:t>
          </a:r>
        </a:p>
      </dgm:t>
    </dgm:pt>
    <dgm:pt modelId="{62D8A4C6-A814-4C4E-89B9-4C328F4767AC}" type="parTrans" cxnId="{C357DFC9-5773-40BC-B319-D6791AE214A3}">
      <dgm:prSet/>
      <dgm:spPr/>
      <dgm:t>
        <a:bodyPr/>
        <a:lstStyle/>
        <a:p>
          <a:endParaRPr lang="pt-BR"/>
        </a:p>
      </dgm:t>
    </dgm:pt>
    <dgm:pt modelId="{B0F0A4E4-A220-4FFD-B939-423B5BD13B58}" type="sibTrans" cxnId="{C357DFC9-5773-40BC-B319-D6791AE214A3}">
      <dgm:prSet/>
      <dgm:spPr/>
      <dgm:t>
        <a:bodyPr/>
        <a:lstStyle/>
        <a:p>
          <a:endParaRPr lang="pt-BR"/>
        </a:p>
      </dgm:t>
    </dgm:pt>
    <dgm:pt modelId="{B2DFA242-E550-4325-A505-7D9F41614E26}">
      <dgm:prSet phldrT="[Texto]" custT="1"/>
      <dgm:spPr>
        <a:solidFill>
          <a:schemeClr val="accent6">
            <a:lumMod val="40000"/>
            <a:lumOff val="60000"/>
            <a:alpha val="90000"/>
          </a:schemeClr>
        </a:solidFill>
      </dgm:spPr>
      <dgm:t>
        <a:bodyPr/>
        <a:lstStyle/>
        <a:p>
          <a:pPr algn="just">
            <a:lnSpc>
              <a:spcPct val="100000"/>
            </a:lnSpc>
            <a:spcBef>
              <a:spcPts val="0"/>
            </a:spcBef>
            <a:spcAft>
              <a:spcPts val="600"/>
            </a:spcAft>
          </a:pPr>
          <a:r>
            <a:rPr lang="en-US" sz="1600" kern="0" baseline="0" noProof="0" dirty="0">
              <a:latin typeface="Arial" panose="020B0604020202020204" pitchFamily="34" charset="0"/>
              <a:cs typeface="Arial" panose="020B0604020202020204" pitchFamily="34" charset="0"/>
            </a:rPr>
            <a:t>Improve efficiency in communication among Member States and the UNFF secretariat by designating a focal point for communication</a:t>
          </a:r>
        </a:p>
      </dgm:t>
    </dgm:pt>
    <dgm:pt modelId="{5F24B7E9-09E9-4849-B1CB-D80C3D786FE6}" type="parTrans" cxnId="{06D89ACF-91AD-42AD-B259-A1FCBD6584A4}">
      <dgm:prSet/>
      <dgm:spPr/>
      <dgm:t>
        <a:bodyPr/>
        <a:lstStyle/>
        <a:p>
          <a:endParaRPr lang="pt-BR"/>
        </a:p>
      </dgm:t>
    </dgm:pt>
    <dgm:pt modelId="{A33E47B5-1478-41EC-93D2-732FEAB59512}" type="sibTrans" cxnId="{06D89ACF-91AD-42AD-B259-A1FCBD6584A4}">
      <dgm:prSet/>
      <dgm:spPr/>
      <dgm:t>
        <a:bodyPr/>
        <a:lstStyle/>
        <a:p>
          <a:endParaRPr lang="pt-BR"/>
        </a:p>
      </dgm:t>
    </dgm:pt>
    <dgm:pt modelId="{37BD7ABD-CE8E-49B9-86D6-9DFEBAE9FC6A}">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Raise its political level to be more strategic, </a:t>
          </a:r>
          <a:r>
            <a:rPr lang="en-US" sz="1600" i="1" dirty="0">
              <a:latin typeface="Arial" panose="020B0604020202020204" pitchFamily="34" charset="0"/>
              <a:cs typeface="Arial" panose="020B0604020202020204" pitchFamily="34" charset="0"/>
            </a:rPr>
            <a:t>e.g. </a:t>
          </a:r>
          <a:r>
            <a:rPr lang="en-US" sz="1600" dirty="0">
              <a:latin typeface="Arial" panose="020B0604020202020204" pitchFamily="34" charset="0"/>
              <a:cs typeface="Arial" panose="020B0604020202020204" pitchFamily="34" charset="0"/>
            </a:rPr>
            <a:t>UNFF inputs into HLPF sessions, reaching other sectors and increasing relevance in promoting SFM</a:t>
          </a:r>
          <a:endParaRPr lang="pt-BR" sz="1600" dirty="0">
            <a:latin typeface="Arial" panose="020B0604020202020204" pitchFamily="34" charset="0"/>
            <a:cs typeface="Arial" panose="020B0604020202020204" pitchFamily="34" charset="0"/>
          </a:endParaRPr>
        </a:p>
      </dgm:t>
    </dgm:pt>
    <dgm:pt modelId="{82603D00-2FBF-4B6F-8119-A74A7A6F7C68}">
      <dgm:prSet phldrT="[Texto]" custT="1"/>
      <dgm:spPr>
        <a:solidFill>
          <a:schemeClr val="accent6">
            <a:lumMod val="75000"/>
          </a:schemeClr>
        </a:solidFill>
      </dgm:spPr>
      <dgm:t>
        <a:bodyPr/>
        <a:lstStyle/>
        <a:p>
          <a:pPr algn="l"/>
          <a:r>
            <a:rPr lang="en-US" sz="2000" b="1" noProof="0" dirty="0">
              <a:latin typeface="Arial" panose="020B0604020202020204" pitchFamily="34" charset="0"/>
              <a:cs typeface="Arial" panose="020B0604020202020204" pitchFamily="34" charset="0"/>
            </a:rPr>
            <a:t>4. Progress made by UNFF considering its functions</a:t>
          </a:r>
        </a:p>
      </dgm:t>
    </dgm:pt>
    <dgm:pt modelId="{46840A3B-1E27-484F-A764-6F902F2A2F40}" type="sibTrans" cxnId="{12BA6735-341B-4951-9643-DD416BB2A93C}">
      <dgm:prSet/>
      <dgm:spPr/>
      <dgm:t>
        <a:bodyPr/>
        <a:lstStyle/>
        <a:p>
          <a:endParaRPr lang="pt-BR"/>
        </a:p>
      </dgm:t>
    </dgm:pt>
    <dgm:pt modelId="{40E82C82-4FE4-4C38-ADB5-7308EBBA430B}" type="parTrans" cxnId="{12BA6735-341B-4951-9643-DD416BB2A93C}">
      <dgm:prSet/>
      <dgm:spPr/>
      <dgm:t>
        <a:bodyPr/>
        <a:lstStyle/>
        <a:p>
          <a:endParaRPr lang="pt-BR"/>
        </a:p>
      </dgm:t>
    </dgm:pt>
    <dgm:pt modelId="{87400A37-A3E1-4895-BA01-C5EC12FA514A}" type="sibTrans" cxnId="{18BEE67C-C032-4A24-9C27-5BB8EB90FB5F}">
      <dgm:prSet/>
      <dgm:spPr/>
      <dgm:t>
        <a:bodyPr/>
        <a:lstStyle/>
        <a:p>
          <a:endParaRPr lang="pt-BR"/>
        </a:p>
      </dgm:t>
    </dgm:pt>
    <dgm:pt modelId="{4CC8C66C-E08A-4B93-9198-EE90136C3C6F}" type="parTrans" cxnId="{18BEE67C-C032-4A24-9C27-5BB8EB90FB5F}">
      <dgm:prSet/>
      <dgm:spPr/>
      <dgm:t>
        <a:bodyPr/>
        <a:lstStyle/>
        <a:p>
          <a:endParaRPr lang="pt-BR"/>
        </a:p>
      </dgm:t>
    </dgm:pt>
    <dgm:pt modelId="{D9A1607E-9CD4-43A0-B3FF-11BCDFCF0560}">
      <dgm:prSet custT="1"/>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Further enhance technical and financial support to subnational and local institutions</a:t>
          </a:r>
          <a:endParaRPr lang="pt-BR" sz="1600" dirty="0">
            <a:latin typeface="Arial" panose="020B0604020202020204" pitchFamily="34" charset="0"/>
            <a:cs typeface="Arial" panose="020B0604020202020204" pitchFamily="34" charset="0"/>
          </a:endParaRPr>
        </a:p>
      </dgm:t>
    </dgm:pt>
    <dgm:pt modelId="{65CE966C-21AD-4C73-A207-FCEDE0399990}" type="parTrans" cxnId="{928A02EE-C5E2-411D-8709-144F128ACE50}">
      <dgm:prSet/>
      <dgm:spPr/>
      <dgm:t>
        <a:bodyPr/>
        <a:lstStyle/>
        <a:p>
          <a:endParaRPr lang="pt-BR"/>
        </a:p>
      </dgm:t>
    </dgm:pt>
    <dgm:pt modelId="{F2FE5089-18B6-4B79-8712-05A53D6B4823}" type="sibTrans" cxnId="{928A02EE-C5E2-411D-8709-144F128ACE50}">
      <dgm:prSet/>
      <dgm:spPr/>
      <dgm:t>
        <a:bodyPr/>
        <a:lstStyle/>
        <a:p>
          <a:endParaRPr lang="pt-BR"/>
        </a:p>
      </dgm:t>
    </dgm:pt>
    <dgm:pt modelId="{8C6D90FB-229E-49FA-BA55-8F72AE04A69E}">
      <dgm:prSet phldrT="[Texto]" custT="1"/>
      <dgm:spPr>
        <a:solidFill>
          <a:schemeClr val="accent6">
            <a:lumMod val="40000"/>
            <a:lumOff val="60000"/>
            <a:alpha val="90000"/>
          </a:schemeClr>
        </a:solidFill>
      </dgm:spPr>
      <dgm:t>
        <a:bodyPr/>
        <a:lstStyle/>
        <a:p>
          <a:pPr algn="just">
            <a:lnSpc>
              <a:spcPct val="100000"/>
            </a:lnSpc>
            <a:spcBef>
              <a:spcPts val="0"/>
            </a:spcBef>
            <a:spcAft>
              <a:spcPts val="600"/>
            </a:spcAft>
          </a:pPr>
          <a:r>
            <a:rPr lang="en-US" sz="1600" kern="0" baseline="0" noProof="0" dirty="0">
              <a:latin typeface="Arial" panose="020B0604020202020204" pitchFamily="34" charset="0"/>
              <a:cs typeface="Arial" panose="020B0604020202020204" pitchFamily="34" charset="0"/>
            </a:rPr>
            <a:t>Explore other adequate means to follow-up on the progress of member states</a:t>
          </a:r>
        </a:p>
      </dgm:t>
    </dgm:pt>
    <dgm:pt modelId="{9C9FD1A6-893E-41E6-9F15-C67B2C404D9B}" type="parTrans" cxnId="{69D94F73-58F7-4A35-8B75-F31D8C4454EB}">
      <dgm:prSet/>
      <dgm:spPr/>
      <dgm:t>
        <a:bodyPr/>
        <a:lstStyle/>
        <a:p>
          <a:endParaRPr lang="pt-BR"/>
        </a:p>
      </dgm:t>
    </dgm:pt>
    <dgm:pt modelId="{03CE9E6C-6B83-4D3A-B301-583F13FF1E56}" type="sibTrans" cxnId="{69D94F73-58F7-4A35-8B75-F31D8C4454EB}">
      <dgm:prSet/>
      <dgm:spPr/>
      <dgm:t>
        <a:bodyPr/>
        <a:lstStyle/>
        <a:p>
          <a:endParaRPr lang="pt-BR"/>
        </a:p>
      </dgm:t>
    </dgm:pt>
    <dgm:pt modelId="{83EBEE2E-84A2-44A1-B68C-0C0EB3BFC44B}">
      <dgm:prSet phldrT="[Texto]" custT="1"/>
      <dgm:spPr>
        <a:solidFill>
          <a:schemeClr val="accent6">
            <a:lumMod val="40000"/>
            <a:lumOff val="60000"/>
            <a:alpha val="90000"/>
          </a:schemeClr>
        </a:solidFill>
      </dgm:spPr>
      <dgm:t>
        <a:bodyPr/>
        <a:lstStyle/>
        <a:p>
          <a:pPr algn="just">
            <a:lnSpc>
              <a:spcPct val="100000"/>
            </a:lnSpc>
            <a:spcBef>
              <a:spcPts val="0"/>
            </a:spcBef>
            <a:spcAft>
              <a:spcPts val="600"/>
            </a:spcAft>
          </a:pPr>
          <a:r>
            <a:rPr lang="en-US" sz="1600" kern="0" baseline="0" noProof="0" dirty="0">
              <a:latin typeface="Arial" panose="020B0604020202020204" pitchFamily="34" charset="0"/>
              <a:cs typeface="Arial" panose="020B0604020202020204" pitchFamily="34" charset="0"/>
            </a:rPr>
            <a:t>Increase transparency of the UNFF´s work</a:t>
          </a:r>
        </a:p>
      </dgm:t>
    </dgm:pt>
    <dgm:pt modelId="{E7CA79A0-A0B6-4795-9B7F-B649B7AB350D}" type="parTrans" cxnId="{DF8672A3-F650-4771-9053-27BA30867CB5}">
      <dgm:prSet/>
      <dgm:spPr/>
      <dgm:t>
        <a:bodyPr/>
        <a:lstStyle/>
        <a:p>
          <a:endParaRPr lang="pt-BR"/>
        </a:p>
      </dgm:t>
    </dgm:pt>
    <dgm:pt modelId="{80C42FC6-3A5C-4F9B-9EEB-D93A9D380F12}" type="sibTrans" cxnId="{DF8672A3-F650-4771-9053-27BA30867CB5}">
      <dgm:prSet/>
      <dgm:spPr/>
      <dgm:t>
        <a:bodyPr/>
        <a:lstStyle/>
        <a:p>
          <a:endParaRPr lang="pt-BR"/>
        </a:p>
      </dgm:t>
    </dgm:pt>
    <dgm:pt modelId="{11D21B04-2D8F-4003-847A-DC59C6407DC7}">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Establish a clearing house in an interactive platform for exchange of lessons learned and best practices</a:t>
          </a:r>
          <a:endParaRPr lang="pt-BR" sz="1600" dirty="0">
            <a:latin typeface="Arial" panose="020B0604020202020204" pitchFamily="34" charset="0"/>
            <a:cs typeface="Arial" panose="020B0604020202020204" pitchFamily="34" charset="0"/>
          </a:endParaRPr>
        </a:p>
      </dgm:t>
    </dgm:pt>
    <dgm:pt modelId="{04A4F33E-78E2-48F3-BC75-500F000A7172}" type="parTrans" cxnId="{EA4F160E-EEDD-4309-8F3C-4BF8F9693BD4}">
      <dgm:prSet/>
      <dgm:spPr/>
      <dgm:t>
        <a:bodyPr/>
        <a:lstStyle/>
        <a:p>
          <a:endParaRPr lang="pt-BR"/>
        </a:p>
      </dgm:t>
    </dgm:pt>
    <dgm:pt modelId="{AC43D5B0-0E4A-4EBC-91DA-8E9F919FA17E}" type="sibTrans" cxnId="{EA4F160E-EEDD-4309-8F3C-4BF8F9693BD4}">
      <dgm:prSet/>
      <dgm:spPr/>
      <dgm:t>
        <a:bodyPr/>
        <a:lstStyle/>
        <a:p>
          <a:endParaRPr lang="pt-BR"/>
        </a:p>
      </dgm:t>
    </dgm:pt>
    <dgm:pt modelId="{8C779E14-965D-4C4E-A3F0-BA9AE0E6AC17}" type="pres">
      <dgm:prSet presAssocID="{924EBFFD-85B4-49B0-9D62-314899C5D30C}" presName="Name0" presStyleCnt="0">
        <dgm:presLayoutVars>
          <dgm:dir/>
          <dgm:animLvl val="lvl"/>
          <dgm:resizeHandles val="exact"/>
        </dgm:presLayoutVars>
      </dgm:prSet>
      <dgm:spPr/>
    </dgm:pt>
    <dgm:pt modelId="{6DAA0D72-0406-473F-8FB2-E9A9C4506254}" type="pres">
      <dgm:prSet presAssocID="{E660C7FB-9F2A-46AB-8A91-28187657D31A}" presName="linNode" presStyleCnt="0"/>
      <dgm:spPr/>
    </dgm:pt>
    <dgm:pt modelId="{0FF48EF7-76AF-494B-834C-19BF71D9E976}" type="pres">
      <dgm:prSet presAssocID="{E660C7FB-9F2A-46AB-8A91-28187657D31A}" presName="parentText" presStyleLbl="node1" presStyleIdx="0" presStyleCnt="2" custScaleX="71760" custScaleY="52662" custLinFactNeighborX="-453" custLinFactNeighborY="-755">
        <dgm:presLayoutVars>
          <dgm:chMax val="1"/>
          <dgm:bulletEnabled val="1"/>
        </dgm:presLayoutVars>
      </dgm:prSet>
      <dgm:spPr/>
    </dgm:pt>
    <dgm:pt modelId="{5CE1A672-FF74-48B9-94B6-3644D9613355}" type="pres">
      <dgm:prSet presAssocID="{E660C7FB-9F2A-46AB-8A91-28187657D31A}" presName="descendantText" presStyleLbl="alignAccFollowNode1" presStyleIdx="0" presStyleCnt="2" custScaleX="122899" custScaleY="56993">
        <dgm:presLayoutVars>
          <dgm:bulletEnabled val="1"/>
        </dgm:presLayoutVars>
      </dgm:prSet>
      <dgm:spPr/>
    </dgm:pt>
    <dgm:pt modelId="{AFCD0A0A-0B4A-44CD-97F7-83D3894B12C8}" type="pres">
      <dgm:prSet presAssocID="{B0F0A4E4-A220-4FFD-B939-423B5BD13B58}" presName="sp" presStyleCnt="0"/>
      <dgm:spPr/>
    </dgm:pt>
    <dgm:pt modelId="{8E786CD4-59E5-4A22-ABE3-0D4844C32510}" type="pres">
      <dgm:prSet presAssocID="{82603D00-2FBF-4B6F-8119-A74A7A6F7C68}" presName="linNode" presStyleCnt="0"/>
      <dgm:spPr/>
    </dgm:pt>
    <dgm:pt modelId="{6BA457A5-D237-4475-8B08-86F7F6C3DD9A}" type="pres">
      <dgm:prSet presAssocID="{82603D00-2FBF-4B6F-8119-A74A7A6F7C68}" presName="parentText" presStyleLbl="node1" presStyleIdx="1" presStyleCnt="2" custScaleX="71760" custScaleY="49337">
        <dgm:presLayoutVars>
          <dgm:chMax val="1"/>
          <dgm:bulletEnabled val="1"/>
        </dgm:presLayoutVars>
      </dgm:prSet>
      <dgm:spPr/>
    </dgm:pt>
    <dgm:pt modelId="{BFF36DFE-B5F8-41D2-B9D6-210059E54204}" type="pres">
      <dgm:prSet presAssocID="{82603D00-2FBF-4B6F-8119-A74A7A6F7C68}" presName="descendantText" presStyleLbl="alignAccFollowNode1" presStyleIdx="1" presStyleCnt="2" custScaleX="122899" custScaleY="55844">
        <dgm:presLayoutVars>
          <dgm:bulletEnabled val="1"/>
        </dgm:presLayoutVars>
      </dgm:prSet>
      <dgm:spPr/>
    </dgm:pt>
  </dgm:ptLst>
  <dgm:cxnLst>
    <dgm:cxn modelId="{F803C400-A209-41C2-9341-3ACFACA4EA1C}" type="presOf" srcId="{E660C7FB-9F2A-46AB-8A91-28187657D31A}" destId="{0FF48EF7-76AF-494B-834C-19BF71D9E976}" srcOrd="0" destOrd="0" presId="urn:microsoft.com/office/officeart/2005/8/layout/vList5"/>
    <dgm:cxn modelId="{EA4F160E-EEDD-4309-8F3C-4BF8F9693BD4}" srcId="{82603D00-2FBF-4B6F-8119-A74A7A6F7C68}" destId="{11D21B04-2D8F-4003-847A-DC59C6407DC7}" srcOrd="1" destOrd="0" parTransId="{04A4F33E-78E2-48F3-BC75-500F000A7172}" sibTransId="{AC43D5B0-0E4A-4EBC-91DA-8E9F919FA17E}"/>
    <dgm:cxn modelId="{3FB89319-EB92-409C-AAB2-D7903E8A0A0A}" type="presOf" srcId="{82603D00-2FBF-4B6F-8119-A74A7A6F7C68}" destId="{6BA457A5-D237-4475-8B08-86F7F6C3DD9A}" srcOrd="0" destOrd="0" presId="urn:microsoft.com/office/officeart/2005/8/layout/vList5"/>
    <dgm:cxn modelId="{FADBBE29-EB76-4CCA-855A-2FF88E342386}" type="presOf" srcId="{924EBFFD-85B4-49B0-9D62-314899C5D30C}" destId="{8C779E14-965D-4C4E-A3F0-BA9AE0E6AC17}" srcOrd="0" destOrd="0" presId="urn:microsoft.com/office/officeart/2005/8/layout/vList5"/>
    <dgm:cxn modelId="{12BA6735-341B-4951-9643-DD416BB2A93C}" srcId="{924EBFFD-85B4-49B0-9D62-314899C5D30C}" destId="{82603D00-2FBF-4B6F-8119-A74A7A6F7C68}" srcOrd="1" destOrd="0" parTransId="{40E82C82-4FE4-4C38-ADB5-7308EBBA430B}" sibTransId="{46840A3B-1E27-484F-A764-6F902F2A2F40}"/>
    <dgm:cxn modelId="{62934D3D-67B1-4098-910E-A58EAEBAE2E7}" type="presOf" srcId="{11D21B04-2D8F-4003-847A-DC59C6407DC7}" destId="{BFF36DFE-B5F8-41D2-B9D6-210059E54204}" srcOrd="0" destOrd="1" presId="urn:microsoft.com/office/officeart/2005/8/layout/vList5"/>
    <dgm:cxn modelId="{43D5CD40-29B5-466E-A973-F818CEC48A13}" type="presOf" srcId="{B2DFA242-E550-4325-A505-7D9F41614E26}" destId="{5CE1A672-FF74-48B9-94B6-3644D9613355}" srcOrd="0" destOrd="0" presId="urn:microsoft.com/office/officeart/2005/8/layout/vList5"/>
    <dgm:cxn modelId="{659A6D48-3551-4628-BCCE-1AE0529BE5D0}" type="presOf" srcId="{83EBEE2E-84A2-44A1-B68C-0C0EB3BFC44B}" destId="{5CE1A672-FF74-48B9-94B6-3644D9613355}" srcOrd="0" destOrd="2" presId="urn:microsoft.com/office/officeart/2005/8/layout/vList5"/>
    <dgm:cxn modelId="{69D94F73-58F7-4A35-8B75-F31D8C4454EB}" srcId="{E660C7FB-9F2A-46AB-8A91-28187657D31A}" destId="{8C6D90FB-229E-49FA-BA55-8F72AE04A69E}" srcOrd="1" destOrd="0" parTransId="{9C9FD1A6-893E-41E6-9F15-C67B2C404D9B}" sibTransId="{03CE9E6C-6B83-4D3A-B301-583F13FF1E56}"/>
    <dgm:cxn modelId="{18BEE67C-C032-4A24-9C27-5BB8EB90FB5F}" srcId="{82603D00-2FBF-4B6F-8119-A74A7A6F7C68}" destId="{37BD7ABD-CE8E-49B9-86D6-9DFEBAE9FC6A}" srcOrd="0" destOrd="0" parTransId="{4CC8C66C-E08A-4B93-9198-EE90136C3C6F}" sibTransId="{87400A37-A3E1-4895-BA01-C5EC12FA514A}"/>
    <dgm:cxn modelId="{DF8672A3-F650-4771-9053-27BA30867CB5}" srcId="{E660C7FB-9F2A-46AB-8A91-28187657D31A}" destId="{83EBEE2E-84A2-44A1-B68C-0C0EB3BFC44B}" srcOrd="2" destOrd="0" parTransId="{E7CA79A0-A0B6-4795-9B7F-B649B7AB350D}" sibTransId="{80C42FC6-3A5C-4F9B-9EEB-D93A9D380F12}"/>
    <dgm:cxn modelId="{C357DFC9-5773-40BC-B319-D6791AE214A3}" srcId="{924EBFFD-85B4-49B0-9D62-314899C5D30C}" destId="{E660C7FB-9F2A-46AB-8A91-28187657D31A}" srcOrd="0" destOrd="0" parTransId="{62D8A4C6-A814-4C4E-89B9-4C328F4767AC}" sibTransId="{B0F0A4E4-A220-4FFD-B939-423B5BD13B58}"/>
    <dgm:cxn modelId="{06D89ACF-91AD-42AD-B259-A1FCBD6584A4}" srcId="{E660C7FB-9F2A-46AB-8A91-28187657D31A}" destId="{B2DFA242-E550-4325-A505-7D9F41614E26}" srcOrd="0" destOrd="0" parTransId="{5F24B7E9-09E9-4849-B1CB-D80C3D786FE6}" sibTransId="{A33E47B5-1478-41EC-93D2-732FEAB59512}"/>
    <dgm:cxn modelId="{F22C43D5-CB64-4670-A179-C564826737FB}" type="presOf" srcId="{8C6D90FB-229E-49FA-BA55-8F72AE04A69E}" destId="{5CE1A672-FF74-48B9-94B6-3644D9613355}" srcOrd="0" destOrd="1" presId="urn:microsoft.com/office/officeart/2005/8/layout/vList5"/>
    <dgm:cxn modelId="{2B1FD0E2-6903-435B-8C4C-4BFA30B9893D}" type="presOf" srcId="{D9A1607E-9CD4-43A0-B3FF-11BCDFCF0560}" destId="{BFF36DFE-B5F8-41D2-B9D6-210059E54204}" srcOrd="0" destOrd="2" presId="urn:microsoft.com/office/officeart/2005/8/layout/vList5"/>
    <dgm:cxn modelId="{928A02EE-C5E2-411D-8709-144F128ACE50}" srcId="{82603D00-2FBF-4B6F-8119-A74A7A6F7C68}" destId="{D9A1607E-9CD4-43A0-B3FF-11BCDFCF0560}" srcOrd="2" destOrd="0" parTransId="{65CE966C-21AD-4C73-A207-FCEDE0399990}" sibTransId="{F2FE5089-18B6-4B79-8712-05A53D6B4823}"/>
    <dgm:cxn modelId="{B80961FC-010F-4A10-8024-2FD4AC1013E3}" type="presOf" srcId="{37BD7ABD-CE8E-49B9-86D6-9DFEBAE9FC6A}" destId="{BFF36DFE-B5F8-41D2-B9D6-210059E54204}" srcOrd="0" destOrd="0" presId="urn:microsoft.com/office/officeart/2005/8/layout/vList5"/>
    <dgm:cxn modelId="{9172CAC8-94FC-461A-858B-19E527CB3F68}" type="presParOf" srcId="{8C779E14-965D-4C4E-A3F0-BA9AE0E6AC17}" destId="{6DAA0D72-0406-473F-8FB2-E9A9C4506254}" srcOrd="0" destOrd="0" presId="urn:microsoft.com/office/officeart/2005/8/layout/vList5"/>
    <dgm:cxn modelId="{DC2942FF-E7EA-46AA-8627-0E75BF05B8D7}" type="presParOf" srcId="{6DAA0D72-0406-473F-8FB2-E9A9C4506254}" destId="{0FF48EF7-76AF-494B-834C-19BF71D9E976}" srcOrd="0" destOrd="0" presId="urn:microsoft.com/office/officeart/2005/8/layout/vList5"/>
    <dgm:cxn modelId="{53C8A601-DA8A-4C45-91A5-18F7EE58D31E}" type="presParOf" srcId="{6DAA0D72-0406-473F-8FB2-E9A9C4506254}" destId="{5CE1A672-FF74-48B9-94B6-3644D9613355}" srcOrd="1" destOrd="0" presId="urn:microsoft.com/office/officeart/2005/8/layout/vList5"/>
    <dgm:cxn modelId="{A5E475D2-9134-4BC8-887A-1F605F895CE6}" type="presParOf" srcId="{8C779E14-965D-4C4E-A3F0-BA9AE0E6AC17}" destId="{AFCD0A0A-0B4A-44CD-97F7-83D3894B12C8}" srcOrd="1" destOrd="0" presId="urn:microsoft.com/office/officeart/2005/8/layout/vList5"/>
    <dgm:cxn modelId="{B8273ED3-6CCD-4BCB-966D-330EA5F7DF47}" type="presParOf" srcId="{8C779E14-965D-4C4E-A3F0-BA9AE0E6AC17}" destId="{8E786CD4-59E5-4A22-ABE3-0D4844C32510}" srcOrd="2" destOrd="0" presId="urn:microsoft.com/office/officeart/2005/8/layout/vList5"/>
    <dgm:cxn modelId="{F811AD48-3B19-4F21-AD9B-B1A808C549B7}" type="presParOf" srcId="{8E786CD4-59E5-4A22-ABE3-0D4844C32510}" destId="{6BA457A5-D237-4475-8B08-86F7F6C3DD9A}" srcOrd="0" destOrd="0" presId="urn:microsoft.com/office/officeart/2005/8/layout/vList5"/>
    <dgm:cxn modelId="{E73CC656-E7F5-496E-80DB-B3B58691040D}" type="presParOf" srcId="{8E786CD4-59E5-4A22-ABE3-0D4844C32510}" destId="{BFF36DFE-B5F8-41D2-B9D6-210059E5420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4EBFFD-85B4-49B0-9D62-314899C5D3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t-BR"/>
        </a:p>
      </dgm:t>
    </dgm:pt>
    <dgm:pt modelId="{8EE4B929-F40E-4EB3-BA95-CFF6E71C75D9}">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Continuously keep simplifying the reporting format for VNCs</a:t>
          </a:r>
          <a:endParaRPr lang="pt-BR" sz="1600" dirty="0">
            <a:latin typeface="Arial" panose="020B0604020202020204" pitchFamily="34" charset="0"/>
            <a:cs typeface="Arial" panose="020B0604020202020204" pitchFamily="34" charset="0"/>
          </a:endParaRPr>
        </a:p>
      </dgm:t>
    </dgm:pt>
    <dgm:pt modelId="{EA65F694-02B9-447B-8710-BA0492EEE8EC}">
      <dgm:prSet phldrT="[Texto]" custT="1"/>
      <dgm:spPr>
        <a:solidFill>
          <a:schemeClr val="accent6">
            <a:lumMod val="75000"/>
          </a:schemeClr>
        </a:solidFill>
      </dgm:spPr>
      <dgm:t>
        <a:bodyPr/>
        <a:lstStyle/>
        <a:p>
          <a:pPr algn="l"/>
          <a:r>
            <a:rPr lang="en-US" sz="2000" b="1" noProof="0" dirty="0">
              <a:latin typeface="Arial" panose="020B0604020202020204" pitchFamily="34" charset="0"/>
              <a:cs typeface="Arial" panose="020B0604020202020204" pitchFamily="34" charset="0"/>
            </a:rPr>
            <a:t>6. Encourage more UNFF Members to submit VNRs and VNCs</a:t>
          </a:r>
        </a:p>
      </dgm:t>
    </dgm:pt>
    <dgm:pt modelId="{92B53084-5EA7-4798-B0C5-85E927B5204C}" type="sibTrans" cxnId="{AEB3AFF7-0A8E-4E37-8988-DD86AC214E58}">
      <dgm:prSet/>
      <dgm:spPr/>
      <dgm:t>
        <a:bodyPr/>
        <a:lstStyle/>
        <a:p>
          <a:endParaRPr lang="pt-BR"/>
        </a:p>
      </dgm:t>
    </dgm:pt>
    <dgm:pt modelId="{4199B7B2-D581-4B7A-86BE-E1C172709D4C}" type="parTrans" cxnId="{AEB3AFF7-0A8E-4E37-8988-DD86AC214E58}">
      <dgm:prSet/>
      <dgm:spPr/>
      <dgm:t>
        <a:bodyPr/>
        <a:lstStyle/>
        <a:p>
          <a:endParaRPr lang="pt-BR"/>
        </a:p>
      </dgm:t>
    </dgm:pt>
    <dgm:pt modelId="{2C0821D3-9B58-4434-A77E-3E46B53E5F51}" type="sibTrans" cxnId="{8334FDAC-B52D-44B6-9D31-3D42F58ADDAA}">
      <dgm:prSet/>
      <dgm:spPr/>
      <dgm:t>
        <a:bodyPr/>
        <a:lstStyle/>
        <a:p>
          <a:endParaRPr lang="pt-BR"/>
        </a:p>
      </dgm:t>
    </dgm:pt>
    <dgm:pt modelId="{77AC33FD-809E-4610-9F6C-4C30998E8CD4}" type="parTrans" cxnId="{8334FDAC-B52D-44B6-9D31-3D42F58ADDAA}">
      <dgm:prSet/>
      <dgm:spPr/>
      <dgm:t>
        <a:bodyPr/>
        <a:lstStyle/>
        <a:p>
          <a:endParaRPr lang="pt-BR"/>
        </a:p>
      </dgm:t>
    </dgm:pt>
    <dgm:pt modelId="{37BD7ABD-CE8E-49B9-86D6-9DFEBAE9FC6A}">
      <dgm:prSet phldrT="[Texto]" custT="1"/>
      <dgm:spPr>
        <a:solidFill>
          <a:schemeClr val="accent6">
            <a:lumMod val="40000"/>
            <a:lumOff val="60000"/>
            <a:alpha val="90000"/>
          </a:schemeClr>
        </a:solidFill>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Use hybrid meeting formats for intersessional activities, increasing opportunities for sharing experiences among countries</a:t>
          </a:r>
          <a:endParaRPr lang="pt-BR" sz="1600" dirty="0">
            <a:latin typeface="Arial" panose="020B0604020202020204" pitchFamily="34" charset="0"/>
            <a:cs typeface="Arial" panose="020B0604020202020204" pitchFamily="34" charset="0"/>
          </a:endParaRPr>
        </a:p>
      </dgm:t>
    </dgm:pt>
    <dgm:pt modelId="{82603D00-2FBF-4B6F-8119-A74A7A6F7C68}">
      <dgm:prSet phldrT="[Texto]" custT="1"/>
      <dgm:spPr>
        <a:solidFill>
          <a:schemeClr val="accent6">
            <a:lumMod val="75000"/>
          </a:schemeClr>
        </a:solidFill>
      </dgm:spPr>
      <dgm:t>
        <a:bodyPr/>
        <a:lstStyle/>
        <a:p>
          <a:pPr algn="l"/>
          <a:r>
            <a:rPr lang="en-US" sz="1800" b="1" dirty="0">
              <a:latin typeface="Arial" panose="020B0604020202020204" pitchFamily="34" charset="0"/>
              <a:cs typeface="Arial" panose="020B0604020202020204" pitchFamily="34" charset="0"/>
            </a:rPr>
            <a:t>5. Level of engagement in the intersessional activities and suggestions to improve UNFF’s annual sessions </a:t>
          </a:r>
          <a:endParaRPr lang="en-US" sz="1800" b="1" noProof="0" dirty="0">
            <a:latin typeface="Arial" panose="020B0604020202020204" pitchFamily="34" charset="0"/>
            <a:cs typeface="Arial" panose="020B0604020202020204" pitchFamily="34" charset="0"/>
          </a:endParaRPr>
        </a:p>
      </dgm:t>
    </dgm:pt>
    <dgm:pt modelId="{46840A3B-1E27-484F-A764-6F902F2A2F40}" type="sibTrans" cxnId="{12BA6735-341B-4951-9643-DD416BB2A93C}">
      <dgm:prSet/>
      <dgm:spPr/>
      <dgm:t>
        <a:bodyPr/>
        <a:lstStyle/>
        <a:p>
          <a:endParaRPr lang="pt-BR"/>
        </a:p>
      </dgm:t>
    </dgm:pt>
    <dgm:pt modelId="{40E82C82-4FE4-4C38-ADB5-7308EBBA430B}" type="parTrans" cxnId="{12BA6735-341B-4951-9643-DD416BB2A93C}">
      <dgm:prSet/>
      <dgm:spPr/>
      <dgm:t>
        <a:bodyPr/>
        <a:lstStyle/>
        <a:p>
          <a:endParaRPr lang="pt-BR"/>
        </a:p>
      </dgm:t>
    </dgm:pt>
    <dgm:pt modelId="{87400A37-A3E1-4895-BA01-C5EC12FA514A}" type="sibTrans" cxnId="{18BEE67C-C032-4A24-9C27-5BB8EB90FB5F}">
      <dgm:prSet/>
      <dgm:spPr/>
      <dgm:t>
        <a:bodyPr/>
        <a:lstStyle/>
        <a:p>
          <a:endParaRPr lang="pt-BR"/>
        </a:p>
      </dgm:t>
    </dgm:pt>
    <dgm:pt modelId="{4CC8C66C-E08A-4B93-9198-EE90136C3C6F}" type="parTrans" cxnId="{18BEE67C-C032-4A24-9C27-5BB8EB90FB5F}">
      <dgm:prSet/>
      <dgm:spPr/>
      <dgm:t>
        <a:bodyPr/>
        <a:lstStyle/>
        <a:p>
          <a:endParaRPr lang="pt-BR"/>
        </a:p>
      </dgm:t>
    </dgm:pt>
    <dgm:pt modelId="{67BD0E23-5646-4A42-B56A-4E86ACB84560}">
      <dgm:prSet custT="1"/>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Increase VNCs visibility and sharing of successful SFM cases at the regional level trough online platforms, social networks, and presentation during forum sessions</a:t>
          </a:r>
          <a:endParaRPr lang="pt-BR" sz="1600" dirty="0">
            <a:latin typeface="Arial" panose="020B0604020202020204" pitchFamily="34" charset="0"/>
            <a:cs typeface="Arial" panose="020B0604020202020204" pitchFamily="34" charset="0"/>
          </a:endParaRPr>
        </a:p>
      </dgm:t>
    </dgm:pt>
    <dgm:pt modelId="{896CC3DC-7BBD-4541-8431-8045410D1369}" type="parTrans" cxnId="{6C56BB32-405A-49AC-9362-DB5444505F8B}">
      <dgm:prSet/>
      <dgm:spPr/>
      <dgm:t>
        <a:bodyPr/>
        <a:lstStyle/>
        <a:p>
          <a:endParaRPr lang="pt-BR"/>
        </a:p>
      </dgm:t>
    </dgm:pt>
    <dgm:pt modelId="{E7FC67EA-9B1C-4096-888C-EBCEFE3BB9D4}" type="sibTrans" cxnId="{6C56BB32-405A-49AC-9362-DB5444505F8B}">
      <dgm:prSet/>
      <dgm:spPr/>
      <dgm:t>
        <a:bodyPr/>
        <a:lstStyle/>
        <a:p>
          <a:endParaRPr lang="pt-BR"/>
        </a:p>
      </dgm:t>
    </dgm:pt>
    <dgm:pt modelId="{0E085E33-CDA8-46C5-864A-3645892D0342}">
      <dgm:prSet custT="1"/>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Facilitate the monitoring indicators of the GFGs because it can become a costly activity</a:t>
          </a:r>
          <a:endParaRPr lang="pt-BR" sz="1600" dirty="0">
            <a:latin typeface="Arial" panose="020B0604020202020204" pitchFamily="34" charset="0"/>
            <a:cs typeface="Arial" panose="020B0604020202020204" pitchFamily="34" charset="0"/>
          </a:endParaRPr>
        </a:p>
      </dgm:t>
    </dgm:pt>
    <dgm:pt modelId="{726FE9C6-F499-4CB2-8F15-62499EA711C5}" type="parTrans" cxnId="{55D122A9-1D12-4354-AC5E-A30464C5927D}">
      <dgm:prSet/>
      <dgm:spPr/>
      <dgm:t>
        <a:bodyPr/>
        <a:lstStyle/>
        <a:p>
          <a:endParaRPr lang="pt-BR"/>
        </a:p>
      </dgm:t>
    </dgm:pt>
    <dgm:pt modelId="{BDC16A5E-BDF6-484A-9E2E-09E9ACB85C75}" type="sibTrans" cxnId="{55D122A9-1D12-4354-AC5E-A30464C5927D}">
      <dgm:prSet/>
      <dgm:spPr/>
      <dgm:t>
        <a:bodyPr/>
        <a:lstStyle/>
        <a:p>
          <a:endParaRPr lang="pt-BR"/>
        </a:p>
      </dgm:t>
    </dgm:pt>
    <dgm:pt modelId="{F1208A52-F3B9-4711-AF81-CB1AA55B1672}">
      <dgm:prSet custT="1"/>
      <dgm:spPr/>
      <dgm:t>
        <a:bodyPr/>
        <a:lstStyle/>
        <a:p>
          <a:pPr algn="just">
            <a:lnSpc>
              <a:spcPct val="100000"/>
            </a:lnSpc>
            <a:spcAft>
              <a:spcPts val="600"/>
            </a:spcAft>
          </a:pPr>
          <a:r>
            <a:rPr lang="en-US" sz="1600" dirty="0">
              <a:latin typeface="Arial" panose="020B0604020202020204" pitchFamily="34" charset="0"/>
              <a:cs typeface="Arial" panose="020B0604020202020204" pitchFamily="34" charset="0"/>
            </a:rPr>
            <a:t>Reduce number of questions of VNRs, including open-ended questions to allow flexibility to answer the questions</a:t>
          </a:r>
          <a:endParaRPr lang="pt-BR" sz="1600" dirty="0">
            <a:latin typeface="Arial" panose="020B0604020202020204" pitchFamily="34" charset="0"/>
            <a:cs typeface="Arial" panose="020B0604020202020204" pitchFamily="34" charset="0"/>
          </a:endParaRPr>
        </a:p>
      </dgm:t>
    </dgm:pt>
    <dgm:pt modelId="{9BE56B2D-CA91-426A-B0CA-7ECDDF9D8EEB}" type="parTrans" cxnId="{754BDF69-D9F9-4248-A774-2E20A2EC5115}">
      <dgm:prSet/>
      <dgm:spPr/>
      <dgm:t>
        <a:bodyPr/>
        <a:lstStyle/>
        <a:p>
          <a:endParaRPr lang="pt-BR"/>
        </a:p>
      </dgm:t>
    </dgm:pt>
    <dgm:pt modelId="{C4BD1C34-A3DD-4A0A-A6C9-0DB2F16750A7}" type="sibTrans" cxnId="{754BDF69-D9F9-4248-A774-2E20A2EC5115}">
      <dgm:prSet/>
      <dgm:spPr/>
      <dgm:t>
        <a:bodyPr/>
        <a:lstStyle/>
        <a:p>
          <a:endParaRPr lang="pt-BR"/>
        </a:p>
      </dgm:t>
    </dgm:pt>
    <dgm:pt modelId="{8C779E14-965D-4C4E-A3F0-BA9AE0E6AC17}" type="pres">
      <dgm:prSet presAssocID="{924EBFFD-85B4-49B0-9D62-314899C5D30C}" presName="Name0" presStyleCnt="0">
        <dgm:presLayoutVars>
          <dgm:dir/>
          <dgm:animLvl val="lvl"/>
          <dgm:resizeHandles val="exact"/>
        </dgm:presLayoutVars>
      </dgm:prSet>
      <dgm:spPr/>
    </dgm:pt>
    <dgm:pt modelId="{8E786CD4-59E5-4A22-ABE3-0D4844C32510}" type="pres">
      <dgm:prSet presAssocID="{82603D00-2FBF-4B6F-8119-A74A7A6F7C68}" presName="linNode" presStyleCnt="0"/>
      <dgm:spPr/>
    </dgm:pt>
    <dgm:pt modelId="{6BA457A5-D237-4475-8B08-86F7F6C3DD9A}" type="pres">
      <dgm:prSet presAssocID="{82603D00-2FBF-4B6F-8119-A74A7A6F7C68}" presName="parentText" presStyleLbl="node1" presStyleIdx="0" presStyleCnt="2" custScaleX="71760" custScaleY="79419">
        <dgm:presLayoutVars>
          <dgm:chMax val="1"/>
          <dgm:bulletEnabled val="1"/>
        </dgm:presLayoutVars>
      </dgm:prSet>
      <dgm:spPr/>
    </dgm:pt>
    <dgm:pt modelId="{BFF36DFE-B5F8-41D2-B9D6-210059E54204}" type="pres">
      <dgm:prSet presAssocID="{82603D00-2FBF-4B6F-8119-A74A7A6F7C68}" presName="descendantText" presStyleLbl="alignAccFollowNode1" presStyleIdx="0" presStyleCnt="2" custScaleX="122899" custScaleY="82775" custLinFactNeighborX="-475" custLinFactNeighborY="3739">
        <dgm:presLayoutVars>
          <dgm:bulletEnabled val="1"/>
        </dgm:presLayoutVars>
      </dgm:prSet>
      <dgm:spPr/>
    </dgm:pt>
    <dgm:pt modelId="{5B5AEB24-3640-4885-8C43-E2B0F3577F1C}" type="pres">
      <dgm:prSet presAssocID="{46840A3B-1E27-484F-A764-6F902F2A2F40}" presName="sp" presStyleCnt="0"/>
      <dgm:spPr/>
    </dgm:pt>
    <dgm:pt modelId="{3AEAD87F-19CE-44B1-86D0-390843F15107}" type="pres">
      <dgm:prSet presAssocID="{EA65F694-02B9-447B-8710-BA0492EEE8EC}" presName="linNode" presStyleCnt="0"/>
      <dgm:spPr/>
    </dgm:pt>
    <dgm:pt modelId="{405AB751-8E34-4032-B149-E7FFA7033942}" type="pres">
      <dgm:prSet presAssocID="{EA65F694-02B9-447B-8710-BA0492EEE8EC}" presName="parentText" presStyleLbl="node1" presStyleIdx="1" presStyleCnt="2" custScaleX="71760" custScaleY="89113">
        <dgm:presLayoutVars>
          <dgm:chMax val="1"/>
          <dgm:bulletEnabled val="1"/>
        </dgm:presLayoutVars>
      </dgm:prSet>
      <dgm:spPr/>
    </dgm:pt>
    <dgm:pt modelId="{1B49C462-B022-4E5C-B213-7CDC76749755}" type="pres">
      <dgm:prSet presAssocID="{EA65F694-02B9-447B-8710-BA0492EEE8EC}" presName="descendantText" presStyleLbl="alignAccFollowNode1" presStyleIdx="1" presStyleCnt="2" custScaleX="122899" custScaleY="89178">
        <dgm:presLayoutVars>
          <dgm:bulletEnabled val="1"/>
        </dgm:presLayoutVars>
      </dgm:prSet>
      <dgm:spPr/>
    </dgm:pt>
  </dgm:ptLst>
  <dgm:cxnLst>
    <dgm:cxn modelId="{2621A503-6992-406C-BC9C-FB1AC5329C13}" type="presOf" srcId="{924EBFFD-85B4-49B0-9D62-314899C5D30C}" destId="{8C779E14-965D-4C4E-A3F0-BA9AE0E6AC17}" srcOrd="0" destOrd="0" presId="urn:microsoft.com/office/officeart/2005/8/layout/vList5"/>
    <dgm:cxn modelId="{740A5D1B-6CBB-4D26-B54C-B0EA0F74A6A7}" type="presOf" srcId="{0E085E33-CDA8-46C5-864A-3645892D0342}" destId="{1B49C462-B022-4E5C-B213-7CDC76749755}" srcOrd="0" destOrd="1" presId="urn:microsoft.com/office/officeart/2005/8/layout/vList5"/>
    <dgm:cxn modelId="{7BD4502D-4133-4C7A-ACFE-98E374BB06B2}" type="presOf" srcId="{67BD0E23-5646-4A42-B56A-4E86ACB84560}" destId="{BFF36DFE-B5F8-41D2-B9D6-210059E54204}" srcOrd="0" destOrd="1" presId="urn:microsoft.com/office/officeart/2005/8/layout/vList5"/>
    <dgm:cxn modelId="{6C56BB32-405A-49AC-9362-DB5444505F8B}" srcId="{82603D00-2FBF-4B6F-8119-A74A7A6F7C68}" destId="{67BD0E23-5646-4A42-B56A-4E86ACB84560}" srcOrd="1" destOrd="0" parTransId="{896CC3DC-7BBD-4541-8431-8045410D1369}" sibTransId="{E7FC67EA-9B1C-4096-888C-EBCEFE3BB9D4}"/>
    <dgm:cxn modelId="{12BA6735-341B-4951-9643-DD416BB2A93C}" srcId="{924EBFFD-85B4-49B0-9D62-314899C5D30C}" destId="{82603D00-2FBF-4B6F-8119-A74A7A6F7C68}" srcOrd="0" destOrd="0" parTransId="{40E82C82-4FE4-4C38-ADB5-7308EBBA430B}" sibTransId="{46840A3B-1E27-484F-A764-6F902F2A2F40}"/>
    <dgm:cxn modelId="{754BDF69-D9F9-4248-A774-2E20A2EC5115}" srcId="{EA65F694-02B9-447B-8710-BA0492EEE8EC}" destId="{F1208A52-F3B9-4711-AF81-CB1AA55B1672}" srcOrd="2" destOrd="0" parTransId="{9BE56B2D-CA91-426A-B0CA-7ECDDF9D8EEB}" sibTransId="{C4BD1C34-A3DD-4A0A-A6C9-0DB2F16750A7}"/>
    <dgm:cxn modelId="{18BEE67C-C032-4A24-9C27-5BB8EB90FB5F}" srcId="{82603D00-2FBF-4B6F-8119-A74A7A6F7C68}" destId="{37BD7ABD-CE8E-49B9-86D6-9DFEBAE9FC6A}" srcOrd="0" destOrd="0" parTransId="{4CC8C66C-E08A-4B93-9198-EE90136C3C6F}" sibTransId="{87400A37-A3E1-4895-BA01-C5EC12FA514A}"/>
    <dgm:cxn modelId="{C96D5184-6947-4773-80F9-097122174A14}" type="presOf" srcId="{8EE4B929-F40E-4EB3-BA95-CFF6E71C75D9}" destId="{1B49C462-B022-4E5C-B213-7CDC76749755}" srcOrd="0" destOrd="0" presId="urn:microsoft.com/office/officeart/2005/8/layout/vList5"/>
    <dgm:cxn modelId="{1D72C58B-8140-497F-837F-24822B20803B}" type="presOf" srcId="{F1208A52-F3B9-4711-AF81-CB1AA55B1672}" destId="{1B49C462-B022-4E5C-B213-7CDC76749755}" srcOrd="0" destOrd="2" presId="urn:microsoft.com/office/officeart/2005/8/layout/vList5"/>
    <dgm:cxn modelId="{55D122A9-1D12-4354-AC5E-A30464C5927D}" srcId="{EA65F694-02B9-447B-8710-BA0492EEE8EC}" destId="{0E085E33-CDA8-46C5-864A-3645892D0342}" srcOrd="1" destOrd="0" parTransId="{726FE9C6-F499-4CB2-8F15-62499EA711C5}" sibTransId="{BDC16A5E-BDF6-484A-9E2E-09E9ACB85C75}"/>
    <dgm:cxn modelId="{8334FDAC-B52D-44B6-9D31-3D42F58ADDAA}" srcId="{EA65F694-02B9-447B-8710-BA0492EEE8EC}" destId="{8EE4B929-F40E-4EB3-BA95-CFF6E71C75D9}" srcOrd="0" destOrd="0" parTransId="{77AC33FD-809E-4610-9F6C-4C30998E8CD4}" sibTransId="{2C0821D3-9B58-4434-A77E-3E46B53E5F51}"/>
    <dgm:cxn modelId="{34AFAEE0-2EE7-48B1-AF99-0B12D8329D4E}" type="presOf" srcId="{37BD7ABD-CE8E-49B9-86D6-9DFEBAE9FC6A}" destId="{BFF36DFE-B5F8-41D2-B9D6-210059E54204}" srcOrd="0" destOrd="0" presId="urn:microsoft.com/office/officeart/2005/8/layout/vList5"/>
    <dgm:cxn modelId="{043C7EE5-1782-4BFB-A72D-9C2ED96B92A3}" type="presOf" srcId="{82603D00-2FBF-4B6F-8119-A74A7A6F7C68}" destId="{6BA457A5-D237-4475-8B08-86F7F6C3DD9A}" srcOrd="0" destOrd="0" presId="urn:microsoft.com/office/officeart/2005/8/layout/vList5"/>
    <dgm:cxn modelId="{8AE38AF7-236E-4600-A375-904260D8EDF4}" type="presOf" srcId="{EA65F694-02B9-447B-8710-BA0492EEE8EC}" destId="{405AB751-8E34-4032-B149-E7FFA7033942}" srcOrd="0" destOrd="0" presId="urn:microsoft.com/office/officeart/2005/8/layout/vList5"/>
    <dgm:cxn modelId="{AEB3AFF7-0A8E-4E37-8988-DD86AC214E58}" srcId="{924EBFFD-85B4-49B0-9D62-314899C5D30C}" destId="{EA65F694-02B9-447B-8710-BA0492EEE8EC}" srcOrd="1" destOrd="0" parTransId="{4199B7B2-D581-4B7A-86BE-E1C172709D4C}" sibTransId="{92B53084-5EA7-4798-B0C5-85E927B5204C}"/>
    <dgm:cxn modelId="{F2B948D2-E96F-42AF-A4C9-2178D0A13ACC}" type="presParOf" srcId="{8C779E14-965D-4C4E-A3F0-BA9AE0E6AC17}" destId="{8E786CD4-59E5-4A22-ABE3-0D4844C32510}" srcOrd="0" destOrd="0" presId="urn:microsoft.com/office/officeart/2005/8/layout/vList5"/>
    <dgm:cxn modelId="{5E7E2074-AFD6-41C1-B07C-345C3DD6FBC2}" type="presParOf" srcId="{8E786CD4-59E5-4A22-ABE3-0D4844C32510}" destId="{6BA457A5-D237-4475-8B08-86F7F6C3DD9A}" srcOrd="0" destOrd="0" presId="urn:microsoft.com/office/officeart/2005/8/layout/vList5"/>
    <dgm:cxn modelId="{6F546A26-3EAD-487F-8976-B2B173958CE0}" type="presParOf" srcId="{8E786CD4-59E5-4A22-ABE3-0D4844C32510}" destId="{BFF36DFE-B5F8-41D2-B9D6-210059E54204}" srcOrd="1" destOrd="0" presId="urn:microsoft.com/office/officeart/2005/8/layout/vList5"/>
    <dgm:cxn modelId="{13CFB374-2277-4921-86B0-260468EFFE8F}" type="presParOf" srcId="{8C779E14-965D-4C4E-A3F0-BA9AE0E6AC17}" destId="{5B5AEB24-3640-4885-8C43-E2B0F3577F1C}" srcOrd="1" destOrd="0" presId="urn:microsoft.com/office/officeart/2005/8/layout/vList5"/>
    <dgm:cxn modelId="{AEA81CAA-0135-4FD1-8F6A-6989DE577CAB}" type="presParOf" srcId="{8C779E14-965D-4C4E-A3F0-BA9AE0E6AC17}" destId="{3AEAD87F-19CE-44B1-86D0-390843F15107}" srcOrd="2" destOrd="0" presId="urn:microsoft.com/office/officeart/2005/8/layout/vList5"/>
    <dgm:cxn modelId="{DCC587C5-6BD0-46C6-82FE-2CF0CFD749FA}" type="presParOf" srcId="{3AEAD87F-19CE-44B1-86D0-390843F15107}" destId="{405AB751-8E34-4032-B149-E7FFA7033942}" srcOrd="0" destOrd="0" presId="urn:microsoft.com/office/officeart/2005/8/layout/vList5"/>
    <dgm:cxn modelId="{82373F5E-061E-45A9-8D04-2E7BC6620351}" type="presParOf" srcId="{3AEAD87F-19CE-44B1-86D0-390843F15107}" destId="{1B49C462-B022-4E5C-B213-7CDC7674975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E1A672-FF74-48B9-94B6-3644D9613355}">
      <dsp:nvSpPr>
        <dsp:cNvPr id="0" name=""/>
        <dsp:cNvSpPr/>
      </dsp:nvSpPr>
      <dsp:spPr>
        <a:xfrm rot="5400000">
          <a:off x="5365824" y="-2743195"/>
          <a:ext cx="2375636" cy="7910768"/>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Urge UNFF Members to be more active in implementing the UNSPF and the GFGs in high-level political dialogues, working in synergy with other initiatives, such as ITTO, UNFCCC, CBD, CCD, dealing with SFM</a:t>
          </a: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Improve political leaders and stakeholders´ effective engagement, fully integrating them in the discussions and decision-making processes</a:t>
          </a: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Promote cross-</a:t>
          </a:r>
          <a:r>
            <a:rPr lang="en-US" sz="1600" kern="1200" dirty="0" err="1">
              <a:latin typeface="Arial" panose="020B0604020202020204" pitchFamily="34" charset="0"/>
              <a:cs typeface="Arial" panose="020B0604020202020204" pitchFamily="34" charset="0"/>
            </a:rPr>
            <a:t>sectoral</a:t>
          </a:r>
          <a:r>
            <a:rPr lang="en-US" sz="1600" kern="1200" dirty="0">
              <a:latin typeface="Arial" panose="020B0604020202020204" pitchFamily="34" charset="0"/>
              <a:cs typeface="Arial" panose="020B0604020202020204" pitchFamily="34" charset="0"/>
            </a:rPr>
            <a:t> cooperation between developed and developing countries at all levels (financial support, knowledge, technologies, capacity-building)</a:t>
          </a:r>
        </a:p>
      </dsp:txBody>
      <dsp:txXfrm rot="-5400000">
        <a:off x="2598259" y="140339"/>
        <a:ext cx="7794799" cy="2143698"/>
      </dsp:txXfrm>
    </dsp:sp>
    <dsp:sp modelId="{0FF48EF7-76AF-494B-834C-19BF71D9E976}">
      <dsp:nvSpPr>
        <dsp:cNvPr id="0" name=""/>
        <dsp:cNvSpPr/>
      </dsp:nvSpPr>
      <dsp:spPr>
        <a:xfrm>
          <a:off x="42" y="122552"/>
          <a:ext cx="2598216" cy="213428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1. Progress made by the UNFF and its Members </a:t>
          </a:r>
        </a:p>
      </dsp:txBody>
      <dsp:txXfrm>
        <a:off x="104229" y="226739"/>
        <a:ext cx="2389842" cy="1925914"/>
      </dsp:txXfrm>
    </dsp:sp>
    <dsp:sp modelId="{BFF36DFE-B5F8-41D2-B9D6-210059E54204}">
      <dsp:nvSpPr>
        <dsp:cNvPr id="0" name=""/>
        <dsp:cNvSpPr/>
      </dsp:nvSpPr>
      <dsp:spPr>
        <a:xfrm rot="5400000">
          <a:off x="5649388" y="-534158"/>
          <a:ext cx="1808508" cy="7910768"/>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200" spc="0" baseline="0" dirty="0">
              <a:latin typeface="Arial" panose="020B0604020202020204" pitchFamily="34" charset="0"/>
              <a:cs typeface="Arial" panose="020B0604020202020204" pitchFamily="34" charset="0"/>
            </a:rPr>
            <a:t>Support efforts to strengthen forest governance structures and means of implementation</a:t>
          </a:r>
        </a:p>
        <a:p>
          <a:pPr marL="171450" lvl="1" indent="-171450" algn="just" defTabSz="711200">
            <a:lnSpc>
              <a:spcPct val="100000"/>
            </a:lnSpc>
            <a:spcBef>
              <a:spcPct val="0"/>
            </a:spcBef>
            <a:spcAft>
              <a:spcPts val="600"/>
            </a:spcAft>
            <a:buChar char="•"/>
          </a:pPr>
          <a:r>
            <a:rPr lang="en-US" sz="1600" kern="200" spc="0" baseline="0" dirty="0">
              <a:latin typeface="Arial" panose="020B0604020202020204" pitchFamily="34" charset="0"/>
              <a:cs typeface="Arial" panose="020B0604020202020204" pitchFamily="34" charset="0"/>
            </a:rPr>
            <a:t>Promote a greater stakeholders’ engagement to achieve IAF objectives</a:t>
          </a:r>
        </a:p>
        <a:p>
          <a:pPr marL="171450" lvl="1" indent="-171450" algn="just" defTabSz="711200">
            <a:lnSpc>
              <a:spcPct val="100000"/>
            </a:lnSpc>
            <a:spcBef>
              <a:spcPct val="0"/>
            </a:spcBef>
            <a:spcAft>
              <a:spcPts val="600"/>
            </a:spcAft>
            <a:buChar char="•"/>
          </a:pPr>
          <a:r>
            <a:rPr lang="en-US" sz="1600" kern="200" spc="0" baseline="0" dirty="0">
              <a:latin typeface="Arial" panose="020B0604020202020204" pitchFamily="34" charset="0"/>
              <a:cs typeface="Arial" panose="020B0604020202020204" pitchFamily="34" charset="0"/>
            </a:rPr>
            <a:t>Strengthen the coordination and working agendas of the UNSPF goals, other multilateral agreement, bilateral cooperation that have an agenda on SFM</a:t>
          </a:r>
        </a:p>
        <a:p>
          <a:pPr marL="171450" lvl="1" indent="-171450" algn="just" defTabSz="711200">
            <a:lnSpc>
              <a:spcPct val="100000"/>
            </a:lnSpc>
            <a:spcBef>
              <a:spcPct val="0"/>
            </a:spcBef>
            <a:spcAft>
              <a:spcPts val="600"/>
            </a:spcAft>
            <a:buChar char="•"/>
          </a:pPr>
          <a:r>
            <a:rPr lang="en-US" sz="1600" kern="200" spc="0" baseline="0" dirty="0">
              <a:latin typeface="Arial" panose="020B0604020202020204" pitchFamily="34" charset="0"/>
              <a:cs typeface="Arial" panose="020B0604020202020204" pitchFamily="34" charset="0"/>
            </a:rPr>
            <a:t>Improve cooperation at all levels</a:t>
          </a:r>
        </a:p>
      </dsp:txBody>
      <dsp:txXfrm rot="-5400000">
        <a:off x="2598258" y="2605256"/>
        <a:ext cx="7822484" cy="1631940"/>
      </dsp:txXfrm>
    </dsp:sp>
    <dsp:sp modelId="{6BA457A5-D237-4475-8B08-86F7F6C3DD9A}">
      <dsp:nvSpPr>
        <dsp:cNvPr id="0" name=""/>
        <dsp:cNvSpPr/>
      </dsp:nvSpPr>
      <dsp:spPr>
        <a:xfrm>
          <a:off x="42" y="2612214"/>
          <a:ext cx="2598216" cy="1618023"/>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2. IAF </a:t>
          </a:r>
          <a:r>
            <a:rPr lang="en-US" sz="2000" b="1" kern="1200" noProof="0" dirty="0">
              <a:latin typeface="Arial" panose="020B0604020202020204" pitchFamily="34" charset="0"/>
              <a:cs typeface="Arial" panose="020B0604020202020204" pitchFamily="34" charset="0"/>
            </a:rPr>
            <a:t>Objectives with less or no progress </a:t>
          </a:r>
        </a:p>
      </dsp:txBody>
      <dsp:txXfrm>
        <a:off x="79027" y="2691199"/>
        <a:ext cx="2440246" cy="14600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E1A672-FF74-48B9-94B6-3644D9613355}">
      <dsp:nvSpPr>
        <dsp:cNvPr id="0" name=""/>
        <dsp:cNvSpPr/>
      </dsp:nvSpPr>
      <dsp:spPr>
        <a:xfrm rot="5400000">
          <a:off x="5655477" y="-2911963"/>
          <a:ext cx="1818055" cy="7923880"/>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0" baseline="0" noProof="0" dirty="0">
              <a:latin typeface="Arial" panose="020B0604020202020204" pitchFamily="34" charset="0"/>
              <a:cs typeface="Arial" panose="020B0604020202020204" pitchFamily="34" charset="0"/>
            </a:rPr>
            <a:t>Improve efficiency in communication among Member States and the UNFF secretariat by designating a focal point for communication</a:t>
          </a:r>
        </a:p>
        <a:p>
          <a:pPr marL="171450" lvl="1" indent="-171450" algn="just" defTabSz="711200">
            <a:lnSpc>
              <a:spcPct val="100000"/>
            </a:lnSpc>
            <a:spcBef>
              <a:spcPct val="0"/>
            </a:spcBef>
            <a:spcAft>
              <a:spcPts val="600"/>
            </a:spcAft>
            <a:buChar char="•"/>
          </a:pPr>
          <a:r>
            <a:rPr lang="en-US" sz="1600" kern="0" baseline="0" noProof="0" dirty="0">
              <a:latin typeface="Arial" panose="020B0604020202020204" pitchFamily="34" charset="0"/>
              <a:cs typeface="Arial" panose="020B0604020202020204" pitchFamily="34" charset="0"/>
            </a:rPr>
            <a:t>Explore other adequate means to follow-up on the progress of member states</a:t>
          </a:r>
        </a:p>
        <a:p>
          <a:pPr marL="171450" lvl="1" indent="-171450" algn="just" defTabSz="711200">
            <a:lnSpc>
              <a:spcPct val="100000"/>
            </a:lnSpc>
            <a:spcBef>
              <a:spcPct val="0"/>
            </a:spcBef>
            <a:spcAft>
              <a:spcPts val="600"/>
            </a:spcAft>
            <a:buChar char="•"/>
          </a:pPr>
          <a:r>
            <a:rPr lang="en-US" sz="1600" kern="0" baseline="0" noProof="0" dirty="0">
              <a:latin typeface="Arial" panose="020B0604020202020204" pitchFamily="34" charset="0"/>
              <a:cs typeface="Arial" panose="020B0604020202020204" pitchFamily="34" charset="0"/>
            </a:rPr>
            <a:t>Increase transparency of the UNFF´s work</a:t>
          </a:r>
        </a:p>
      </dsp:txBody>
      <dsp:txXfrm rot="-5400000">
        <a:off x="2602565" y="229699"/>
        <a:ext cx="7835130" cy="1640555"/>
      </dsp:txXfrm>
    </dsp:sp>
    <dsp:sp modelId="{0FF48EF7-76AF-494B-834C-19BF71D9E976}">
      <dsp:nvSpPr>
        <dsp:cNvPr id="0" name=""/>
        <dsp:cNvSpPr/>
      </dsp:nvSpPr>
      <dsp:spPr>
        <a:xfrm>
          <a:off x="0" y="0"/>
          <a:ext cx="2602522" cy="2099872"/>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noProof="0" dirty="0">
              <a:latin typeface="Arial" panose="020B0604020202020204" pitchFamily="34" charset="0"/>
              <a:cs typeface="Arial" panose="020B0604020202020204" pitchFamily="34" charset="0"/>
            </a:rPr>
            <a:t>3. The IAF beyond 2015 operating in a transparent, effective, efficient &amp; accountable manner</a:t>
          </a:r>
        </a:p>
      </dsp:txBody>
      <dsp:txXfrm>
        <a:off x="102507" y="102507"/>
        <a:ext cx="2397508" cy="1894858"/>
      </dsp:txXfrm>
    </dsp:sp>
    <dsp:sp modelId="{BFF36DFE-B5F8-41D2-B9D6-210059E54204}">
      <dsp:nvSpPr>
        <dsp:cNvPr id="0" name=""/>
        <dsp:cNvSpPr/>
      </dsp:nvSpPr>
      <dsp:spPr>
        <a:xfrm rot="5400000">
          <a:off x="5673803" y="-679009"/>
          <a:ext cx="1781402" cy="7923880"/>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Raise its political level to be more strategic, </a:t>
          </a:r>
          <a:r>
            <a:rPr lang="en-US" sz="1600" i="1" kern="1200" dirty="0">
              <a:latin typeface="Arial" panose="020B0604020202020204" pitchFamily="34" charset="0"/>
              <a:cs typeface="Arial" panose="020B0604020202020204" pitchFamily="34" charset="0"/>
            </a:rPr>
            <a:t>e.g. </a:t>
          </a:r>
          <a:r>
            <a:rPr lang="en-US" sz="1600" kern="1200" dirty="0">
              <a:latin typeface="Arial" panose="020B0604020202020204" pitchFamily="34" charset="0"/>
              <a:cs typeface="Arial" panose="020B0604020202020204" pitchFamily="34" charset="0"/>
            </a:rPr>
            <a:t>UNFF inputs into HLPF sessions, reaching other sectors and increasing relevance in promoting SFM</a:t>
          </a:r>
          <a:endParaRPr lang="pt-BR" sz="1600" kern="1200" dirty="0">
            <a:latin typeface="Arial" panose="020B0604020202020204" pitchFamily="34" charset="0"/>
            <a:cs typeface="Arial" panose="020B0604020202020204" pitchFamily="34" charset="0"/>
          </a:endParaRP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Establish a clearing house in an interactive platform for exchange of lessons learned and best practices</a:t>
          </a:r>
          <a:endParaRPr lang="pt-BR" sz="1600" kern="1200" dirty="0">
            <a:latin typeface="Arial" panose="020B0604020202020204" pitchFamily="34" charset="0"/>
            <a:cs typeface="Arial" panose="020B0604020202020204" pitchFamily="34" charset="0"/>
          </a:endParaRP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Further enhance technical and financial support to subnational and local institutions</a:t>
          </a:r>
          <a:endParaRPr lang="pt-BR" sz="1600" kern="1200" dirty="0">
            <a:latin typeface="Arial" panose="020B0604020202020204" pitchFamily="34" charset="0"/>
            <a:cs typeface="Arial" panose="020B0604020202020204" pitchFamily="34" charset="0"/>
          </a:endParaRPr>
        </a:p>
      </dsp:txBody>
      <dsp:txXfrm rot="-5400000">
        <a:off x="2602565" y="2479190"/>
        <a:ext cx="7836919" cy="1607480"/>
      </dsp:txXfrm>
    </dsp:sp>
    <dsp:sp modelId="{6BA457A5-D237-4475-8B08-86F7F6C3DD9A}">
      <dsp:nvSpPr>
        <dsp:cNvPr id="0" name=""/>
        <dsp:cNvSpPr/>
      </dsp:nvSpPr>
      <dsp:spPr>
        <a:xfrm>
          <a:off x="42" y="2299285"/>
          <a:ext cx="2602522" cy="1967289"/>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noProof="0" dirty="0">
              <a:latin typeface="Arial" panose="020B0604020202020204" pitchFamily="34" charset="0"/>
              <a:cs typeface="Arial" panose="020B0604020202020204" pitchFamily="34" charset="0"/>
            </a:rPr>
            <a:t>4. Progress made by UNFF considering its functions</a:t>
          </a:r>
        </a:p>
      </dsp:txBody>
      <dsp:txXfrm>
        <a:off x="96077" y="2395320"/>
        <a:ext cx="2410452" cy="17752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F36DFE-B5F8-41D2-B9D6-210059E54204}">
      <dsp:nvSpPr>
        <dsp:cNvPr id="0" name=""/>
        <dsp:cNvSpPr/>
      </dsp:nvSpPr>
      <dsp:spPr>
        <a:xfrm rot="5400000">
          <a:off x="5787471" y="-2970603"/>
          <a:ext cx="1552111" cy="7943545"/>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Use hybrid meeting formats for intersessional activities, increasing opportunities for sharing experiences among countries</a:t>
          </a:r>
          <a:endParaRPr lang="pt-BR" sz="1600" kern="1200" dirty="0">
            <a:latin typeface="Arial" panose="020B0604020202020204" pitchFamily="34" charset="0"/>
            <a:cs typeface="Arial" panose="020B0604020202020204" pitchFamily="34" charset="0"/>
          </a:endParaRP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Increase VNCs visibility and sharing of successful SFM cases at the regional level trough online platforms, social networks, and presentation during forum sessions</a:t>
          </a:r>
          <a:endParaRPr lang="pt-BR" sz="1600" kern="1200" dirty="0">
            <a:latin typeface="Arial" panose="020B0604020202020204" pitchFamily="34" charset="0"/>
            <a:cs typeface="Arial" panose="020B0604020202020204" pitchFamily="34" charset="0"/>
          </a:endParaRPr>
        </a:p>
      </dsp:txBody>
      <dsp:txXfrm rot="-5400000">
        <a:off x="2591754" y="300882"/>
        <a:ext cx="7867777" cy="1400575"/>
      </dsp:txXfrm>
    </dsp:sp>
    <dsp:sp modelId="{6BA457A5-D237-4475-8B08-86F7F6C3DD9A}">
      <dsp:nvSpPr>
        <dsp:cNvPr id="0" name=""/>
        <dsp:cNvSpPr/>
      </dsp:nvSpPr>
      <dsp:spPr>
        <a:xfrm>
          <a:off x="42" y="320"/>
          <a:ext cx="2608981" cy="186147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5. Level of engagement in the intersessional activities and suggestions to improve UNFF’s annual sessions </a:t>
          </a:r>
          <a:endParaRPr lang="en-US" sz="1800" b="1" kern="1200" noProof="0" dirty="0">
            <a:latin typeface="Arial" panose="020B0604020202020204" pitchFamily="34" charset="0"/>
            <a:cs typeface="Arial" panose="020B0604020202020204" pitchFamily="34" charset="0"/>
          </a:endParaRPr>
        </a:p>
      </dsp:txBody>
      <dsp:txXfrm>
        <a:off x="90912" y="91190"/>
        <a:ext cx="2427241" cy="1679738"/>
      </dsp:txXfrm>
    </dsp:sp>
    <dsp:sp modelId="{1B49C462-B022-4E5C-B213-7CDC76749755}">
      <dsp:nvSpPr>
        <dsp:cNvPr id="0" name=""/>
        <dsp:cNvSpPr/>
      </dsp:nvSpPr>
      <dsp:spPr>
        <a:xfrm rot="5400000">
          <a:off x="5744709" y="-948433"/>
          <a:ext cx="1672173" cy="7943545"/>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Continuously keep simplifying the reporting format for VNCs</a:t>
          </a:r>
          <a:endParaRPr lang="pt-BR" sz="1600" kern="1200" dirty="0">
            <a:latin typeface="Arial" panose="020B0604020202020204" pitchFamily="34" charset="0"/>
            <a:cs typeface="Arial" panose="020B0604020202020204" pitchFamily="34" charset="0"/>
          </a:endParaRP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Facilitate the monitoring indicators of the GFGs because it can become a costly activity</a:t>
          </a:r>
          <a:endParaRPr lang="pt-BR" sz="1600" kern="1200" dirty="0">
            <a:latin typeface="Arial" panose="020B0604020202020204" pitchFamily="34" charset="0"/>
            <a:cs typeface="Arial" panose="020B0604020202020204" pitchFamily="34" charset="0"/>
          </a:endParaRPr>
        </a:p>
        <a:p>
          <a:pPr marL="171450" lvl="1" indent="-171450" algn="just" defTabSz="711200">
            <a:lnSpc>
              <a:spcPct val="100000"/>
            </a:lnSpc>
            <a:spcBef>
              <a:spcPct val="0"/>
            </a:spcBef>
            <a:spcAft>
              <a:spcPts val="600"/>
            </a:spcAft>
            <a:buChar char="•"/>
          </a:pPr>
          <a:r>
            <a:rPr lang="en-US" sz="1600" kern="1200" dirty="0">
              <a:latin typeface="Arial" panose="020B0604020202020204" pitchFamily="34" charset="0"/>
              <a:cs typeface="Arial" panose="020B0604020202020204" pitchFamily="34" charset="0"/>
            </a:rPr>
            <a:t>Reduce number of questions of VNRs, including open-ended questions to allow flexibility to answer the questions</a:t>
          </a:r>
          <a:endParaRPr lang="pt-BR" sz="1600" kern="1200" dirty="0">
            <a:latin typeface="Arial" panose="020B0604020202020204" pitchFamily="34" charset="0"/>
            <a:cs typeface="Arial" panose="020B0604020202020204" pitchFamily="34" charset="0"/>
          </a:endParaRPr>
        </a:p>
      </dsp:txBody>
      <dsp:txXfrm rot="-5400000">
        <a:off x="2609024" y="2268881"/>
        <a:ext cx="7861916" cy="1508915"/>
      </dsp:txXfrm>
    </dsp:sp>
    <dsp:sp modelId="{405AB751-8E34-4032-B149-E7FFA7033942}">
      <dsp:nvSpPr>
        <dsp:cNvPr id="0" name=""/>
        <dsp:cNvSpPr/>
      </dsp:nvSpPr>
      <dsp:spPr>
        <a:xfrm>
          <a:off x="42" y="1978992"/>
          <a:ext cx="2608981" cy="2088693"/>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l" defTabSz="889000">
            <a:lnSpc>
              <a:spcPct val="90000"/>
            </a:lnSpc>
            <a:spcBef>
              <a:spcPct val="0"/>
            </a:spcBef>
            <a:spcAft>
              <a:spcPct val="35000"/>
            </a:spcAft>
            <a:buNone/>
          </a:pPr>
          <a:r>
            <a:rPr lang="en-US" sz="2000" b="1" kern="1200" noProof="0" dirty="0">
              <a:latin typeface="Arial" panose="020B0604020202020204" pitchFamily="34" charset="0"/>
              <a:cs typeface="Arial" panose="020B0604020202020204" pitchFamily="34" charset="0"/>
            </a:rPr>
            <a:t>6. Encourage more UNFF Members to submit VNRs and VNCs</a:t>
          </a:r>
        </a:p>
      </dsp:txBody>
      <dsp:txXfrm>
        <a:off x="102004" y="2080954"/>
        <a:ext cx="2405057" cy="188476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51DA3D-F623-40B9-8DCD-B71EE53A9C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AC146D9-C37D-4B02-83C2-56D3E69FF8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79D23B-9FF6-42D1-9FB4-0BB4C61A6596}" type="datetimeFigureOut">
              <a:rPr lang="en-US" smtClean="0"/>
              <a:t>17/09/2023</a:t>
            </a:fld>
            <a:endParaRPr lang="en-US"/>
          </a:p>
        </p:txBody>
      </p:sp>
      <p:sp>
        <p:nvSpPr>
          <p:cNvPr id="4" name="Footer Placeholder 3">
            <a:extLst>
              <a:ext uri="{FF2B5EF4-FFF2-40B4-BE49-F238E27FC236}">
                <a16:creationId xmlns:a16="http://schemas.microsoft.com/office/drawing/2014/main" id="{F722EAE5-8AC5-4A00-A840-B69CC575FB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7D60E90-7AA0-442E-B307-6136EFC9A5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28D73C-3950-477B-A5BB-59C89C3F9CB8}" type="slidenum">
              <a:rPr lang="en-US" smtClean="0"/>
              <a:t>‹#›</a:t>
            </a:fld>
            <a:endParaRPr lang="en-US"/>
          </a:p>
        </p:txBody>
      </p:sp>
    </p:spTree>
    <p:extLst>
      <p:ext uri="{BB962C8B-B14F-4D97-AF65-F5344CB8AC3E}">
        <p14:creationId xmlns:p14="http://schemas.microsoft.com/office/powerpoint/2010/main" val="2502883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7BB35-A84E-4941-8AA5-8CD700513228}" type="datetimeFigureOut">
              <a:rPr lang="en-US" smtClean="0"/>
              <a:t>17/09/2023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FE4428-59CF-49B7-9C74-B6AC8668D1ED}" type="slidenum">
              <a:rPr lang="en-US" smtClean="0"/>
              <a:t>‹#›</a:t>
            </a:fld>
            <a:endParaRPr lang="en-US"/>
          </a:p>
        </p:txBody>
      </p:sp>
    </p:spTree>
    <p:extLst>
      <p:ext uri="{BB962C8B-B14F-4D97-AF65-F5344CB8AC3E}">
        <p14:creationId xmlns:p14="http://schemas.microsoft.com/office/powerpoint/2010/main" val="2295453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2</a:t>
            </a:fld>
            <a:endParaRPr lang="en-US"/>
          </a:p>
        </p:txBody>
      </p:sp>
    </p:spTree>
    <p:extLst>
      <p:ext uri="{BB962C8B-B14F-4D97-AF65-F5344CB8AC3E}">
        <p14:creationId xmlns:p14="http://schemas.microsoft.com/office/powerpoint/2010/main" val="523978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11</a:t>
            </a:fld>
            <a:endParaRPr lang="en-US"/>
          </a:p>
        </p:txBody>
      </p:sp>
    </p:spTree>
    <p:extLst>
      <p:ext uri="{BB962C8B-B14F-4D97-AF65-F5344CB8AC3E}">
        <p14:creationId xmlns:p14="http://schemas.microsoft.com/office/powerpoint/2010/main" val="1443369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12</a:t>
            </a:fld>
            <a:endParaRPr lang="en-US"/>
          </a:p>
        </p:txBody>
      </p:sp>
    </p:spTree>
    <p:extLst>
      <p:ext uri="{BB962C8B-B14F-4D97-AF65-F5344CB8AC3E}">
        <p14:creationId xmlns:p14="http://schemas.microsoft.com/office/powerpoint/2010/main" val="4185430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13</a:t>
            </a:fld>
            <a:endParaRPr lang="en-US"/>
          </a:p>
        </p:txBody>
      </p:sp>
    </p:spTree>
    <p:extLst>
      <p:ext uri="{BB962C8B-B14F-4D97-AF65-F5344CB8AC3E}">
        <p14:creationId xmlns:p14="http://schemas.microsoft.com/office/powerpoint/2010/main" val="247498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14</a:t>
            </a:fld>
            <a:endParaRPr lang="en-US"/>
          </a:p>
        </p:txBody>
      </p:sp>
    </p:spTree>
    <p:extLst>
      <p:ext uri="{BB962C8B-B14F-4D97-AF65-F5344CB8AC3E}">
        <p14:creationId xmlns:p14="http://schemas.microsoft.com/office/powerpoint/2010/main" val="2462753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3</a:t>
            </a:fld>
            <a:endParaRPr lang="en-US"/>
          </a:p>
        </p:txBody>
      </p:sp>
    </p:spTree>
    <p:extLst>
      <p:ext uri="{BB962C8B-B14F-4D97-AF65-F5344CB8AC3E}">
        <p14:creationId xmlns:p14="http://schemas.microsoft.com/office/powerpoint/2010/main" val="1208367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4</a:t>
            </a:fld>
            <a:endParaRPr lang="en-US"/>
          </a:p>
        </p:txBody>
      </p:sp>
    </p:spTree>
    <p:extLst>
      <p:ext uri="{BB962C8B-B14F-4D97-AF65-F5344CB8AC3E}">
        <p14:creationId xmlns:p14="http://schemas.microsoft.com/office/powerpoint/2010/main" val="2378852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5</a:t>
            </a:fld>
            <a:endParaRPr lang="en-US"/>
          </a:p>
        </p:txBody>
      </p:sp>
    </p:spTree>
    <p:extLst>
      <p:ext uri="{BB962C8B-B14F-4D97-AF65-F5344CB8AC3E}">
        <p14:creationId xmlns:p14="http://schemas.microsoft.com/office/powerpoint/2010/main" val="349244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6</a:t>
            </a:fld>
            <a:endParaRPr lang="en-US"/>
          </a:p>
        </p:txBody>
      </p:sp>
    </p:spTree>
    <p:extLst>
      <p:ext uri="{BB962C8B-B14F-4D97-AF65-F5344CB8AC3E}">
        <p14:creationId xmlns:p14="http://schemas.microsoft.com/office/powerpoint/2010/main" val="48004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7</a:t>
            </a:fld>
            <a:endParaRPr lang="en-US"/>
          </a:p>
        </p:txBody>
      </p:sp>
    </p:spTree>
    <p:extLst>
      <p:ext uri="{BB962C8B-B14F-4D97-AF65-F5344CB8AC3E}">
        <p14:creationId xmlns:p14="http://schemas.microsoft.com/office/powerpoint/2010/main" val="2754025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8</a:t>
            </a:fld>
            <a:endParaRPr lang="en-US"/>
          </a:p>
        </p:txBody>
      </p:sp>
    </p:spTree>
    <p:extLst>
      <p:ext uri="{BB962C8B-B14F-4D97-AF65-F5344CB8AC3E}">
        <p14:creationId xmlns:p14="http://schemas.microsoft.com/office/powerpoint/2010/main" val="2251465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  </a:t>
            </a:r>
          </a:p>
          <a:p>
            <a:endParaRPr lang="en-US" b="1" dirty="0"/>
          </a:p>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9</a:t>
            </a:fld>
            <a:endParaRPr lang="en-US"/>
          </a:p>
        </p:txBody>
      </p:sp>
    </p:spTree>
    <p:extLst>
      <p:ext uri="{BB962C8B-B14F-4D97-AF65-F5344CB8AC3E}">
        <p14:creationId xmlns:p14="http://schemas.microsoft.com/office/powerpoint/2010/main" val="2741611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a:defRPr/>
            </a:pPr>
            <a:fld id="{4AAA2F8D-48A7-4A00-ADBB-4C695EA2CB7E}" type="slidenum">
              <a:rPr lang="en-US" smtClean="0"/>
              <a:pPr>
                <a:defRPr/>
              </a:pPr>
              <a:t>10</a:t>
            </a:fld>
            <a:endParaRPr lang="en-US"/>
          </a:p>
        </p:txBody>
      </p:sp>
    </p:spTree>
    <p:extLst>
      <p:ext uri="{BB962C8B-B14F-4D97-AF65-F5344CB8AC3E}">
        <p14:creationId xmlns:p14="http://schemas.microsoft.com/office/powerpoint/2010/main" val="1107458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Clouds in a forest">
            <a:extLst>
              <a:ext uri="{FF2B5EF4-FFF2-40B4-BE49-F238E27FC236}">
                <a16:creationId xmlns:a16="http://schemas.microsoft.com/office/drawing/2014/main" id="{E82E6157-678A-4AB8-B4CF-D6B52B7F1FC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397461"/>
            <a:ext cx="12192000" cy="5476413"/>
          </a:xfrm>
          <a:prstGeom prst="rect">
            <a:avLst/>
          </a:prstGeom>
        </p:spPr>
      </p:pic>
      <p:sp>
        <p:nvSpPr>
          <p:cNvPr id="2" name="Title 1">
            <a:extLst>
              <a:ext uri="{FF2B5EF4-FFF2-40B4-BE49-F238E27FC236}">
                <a16:creationId xmlns:a16="http://schemas.microsoft.com/office/drawing/2014/main" id="{FEB01FC8-96EC-4D30-94E1-C072EB2A77F4}"/>
              </a:ext>
            </a:extLst>
          </p:cNvPr>
          <p:cNvSpPr>
            <a:spLocks noGrp="1"/>
          </p:cNvSpPr>
          <p:nvPr>
            <p:ph type="ctrTitle"/>
          </p:nvPr>
        </p:nvSpPr>
        <p:spPr>
          <a:xfrm>
            <a:off x="1207698" y="1552574"/>
            <a:ext cx="7803137" cy="1909763"/>
          </a:xfrm>
        </p:spPr>
        <p:txBody>
          <a:bodyPr anchor="b"/>
          <a:lstStyle>
            <a:lvl1pPr algn="l">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F09F13A0-AAC1-4277-896D-0E300ED38F84}"/>
              </a:ext>
            </a:extLst>
          </p:cNvPr>
          <p:cNvSpPr>
            <a:spLocks noGrp="1"/>
          </p:cNvSpPr>
          <p:nvPr>
            <p:ph type="subTitle" idx="1"/>
          </p:nvPr>
        </p:nvSpPr>
        <p:spPr>
          <a:xfrm>
            <a:off x="1207698" y="3554413"/>
            <a:ext cx="7803137" cy="1218537"/>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descr="Sunburst chart&#10;&#10;Description automatically generated with low confidence">
            <a:extLst>
              <a:ext uri="{FF2B5EF4-FFF2-40B4-BE49-F238E27FC236}">
                <a16:creationId xmlns:a16="http://schemas.microsoft.com/office/drawing/2014/main" id="{E4E52032-B0C4-4E6F-ABED-18076638126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99504" y="38330"/>
            <a:ext cx="2718262" cy="1359131"/>
          </a:xfrm>
          <a:prstGeom prst="rect">
            <a:avLst/>
          </a:prstGeom>
        </p:spPr>
      </p:pic>
      <p:pic>
        <p:nvPicPr>
          <p:cNvPr id="11" name="Picture 10">
            <a:extLst>
              <a:ext uri="{FF2B5EF4-FFF2-40B4-BE49-F238E27FC236}">
                <a16:creationId xmlns:a16="http://schemas.microsoft.com/office/drawing/2014/main" id="{E9CBA298-D012-48BD-BBE9-9C1B13D977EE}"/>
              </a:ext>
            </a:extLst>
          </p:cNvPr>
          <p:cNvPicPr>
            <a:picLocks/>
          </p:cNvPicPr>
          <p:nvPr userDrawn="1"/>
        </p:nvPicPr>
        <p:blipFill rotWithShape="1">
          <a:blip r:embed="rId4" cstate="email">
            <a:extLst>
              <a:ext uri="{28A0092B-C50C-407E-A947-70E740481C1C}">
                <a14:useLocalDpi xmlns:a14="http://schemas.microsoft.com/office/drawing/2010/main"/>
              </a:ext>
            </a:extLst>
          </a:blip>
          <a:srcRect/>
          <a:stretch/>
        </p:blipFill>
        <p:spPr>
          <a:xfrm>
            <a:off x="6212378" y="-148438"/>
            <a:ext cx="5979622" cy="7022312"/>
          </a:xfrm>
          <a:prstGeom prst="rect">
            <a:avLst/>
          </a:prstGeom>
        </p:spPr>
      </p:pic>
    </p:spTree>
    <p:extLst>
      <p:ext uri="{BB962C8B-B14F-4D97-AF65-F5344CB8AC3E}">
        <p14:creationId xmlns:p14="http://schemas.microsoft.com/office/powerpoint/2010/main" val="852605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C5C1-0241-40A8-A05A-CE2C146C31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61609F-4F80-4299-B0C9-171EF04202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03190-FCB1-43E1-993A-6583FE4D7603}"/>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5" name="Footer Placeholder 4">
            <a:extLst>
              <a:ext uri="{FF2B5EF4-FFF2-40B4-BE49-F238E27FC236}">
                <a16:creationId xmlns:a16="http://schemas.microsoft.com/office/drawing/2014/main" id="{EF4903C5-6769-497F-8320-8DE30DC7311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FDA0431-398D-48E8-A819-0C58E3B0C92C}"/>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259919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7FF310-6E9B-4DBC-861B-57BF5D7B44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29B743-91DF-40FC-8E6A-6B464B1FD83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202AC5-E34B-45FF-B8A0-E4ADBB692C1A}"/>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5" name="Footer Placeholder 4">
            <a:extLst>
              <a:ext uri="{FF2B5EF4-FFF2-40B4-BE49-F238E27FC236}">
                <a16:creationId xmlns:a16="http://schemas.microsoft.com/office/drawing/2014/main" id="{7B545DAE-67D9-4857-856A-8700BAB9D4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61C3569-FB79-4410-998E-F6C8CC8E7D69}"/>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623720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CE1C47-421B-42FC-B77C-3357BEE32261}" type="datetimeFigureOut">
              <a:rPr lang="en-GB" smtClean="0"/>
              <a:t>17/09/2023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a:defRPr/>
            </a:pPr>
            <a:fld id="{0BEE1583-166E-47A6-90BF-CEEA6A69A30E}" type="slidenum">
              <a:rPr lang="en-US" altLang="en-US" smtClean="0"/>
              <a:pPr>
                <a:defRPr/>
              </a:pPr>
              <a:t>‹#›</a:t>
            </a:fld>
            <a:endParaRPr lang="en-US" altLang="en-US"/>
          </a:p>
        </p:txBody>
      </p:sp>
    </p:spTree>
    <p:extLst>
      <p:ext uri="{BB962C8B-B14F-4D97-AF65-F5344CB8AC3E}">
        <p14:creationId xmlns:p14="http://schemas.microsoft.com/office/powerpoint/2010/main" val="962026685"/>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415600" y="179292"/>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sz="40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4" name="Google Shape;14;p3"/>
          <p:cNvSpPr txBox="1">
            <a:spLocks noGrp="1"/>
          </p:cNvSpPr>
          <p:nvPr>
            <p:ph type="body" idx="1"/>
          </p:nvPr>
        </p:nvSpPr>
        <p:spPr>
          <a:xfrm>
            <a:off x="415600" y="1302621"/>
            <a:ext cx="11360800" cy="45552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Font typeface="Roboto"/>
              <a:buChar char="●"/>
              <a:defRPr sz="2400">
                <a:latin typeface="Roboto"/>
                <a:ea typeface="Roboto"/>
                <a:cs typeface="Roboto"/>
                <a:sym typeface="Roboto"/>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15" name="Google Shape;15;p3"/>
          <p:cNvSpPr txBox="1">
            <a:spLocks noGrp="1"/>
          </p:cNvSpPr>
          <p:nvPr>
            <p:ph type="sldNum" idx="12"/>
          </p:nvPr>
        </p:nvSpPr>
        <p:spPr>
          <a:xfrm>
            <a:off x="11296611" y="6829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617825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A growing plant">
            <a:extLst>
              <a:ext uri="{FF2B5EF4-FFF2-40B4-BE49-F238E27FC236}">
                <a16:creationId xmlns:a16="http://schemas.microsoft.com/office/drawing/2014/main" id="{301481E5-3FF5-4FAC-9D7C-DC4361EA458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426464"/>
            <a:ext cx="12192000" cy="5431536"/>
          </a:xfrm>
          <a:prstGeom prst="rect">
            <a:avLst/>
          </a:prstGeom>
        </p:spPr>
      </p:pic>
      <p:sp>
        <p:nvSpPr>
          <p:cNvPr id="5" name="Title 1">
            <a:extLst>
              <a:ext uri="{FF2B5EF4-FFF2-40B4-BE49-F238E27FC236}">
                <a16:creationId xmlns:a16="http://schemas.microsoft.com/office/drawing/2014/main" id="{4FDC80A2-EFAD-40CD-B797-99722EBA6793}"/>
              </a:ext>
            </a:extLst>
          </p:cNvPr>
          <p:cNvSpPr txBox="1">
            <a:spLocks/>
          </p:cNvSpPr>
          <p:nvPr userDrawn="1"/>
        </p:nvSpPr>
        <p:spPr>
          <a:xfrm>
            <a:off x="1377897" y="2960363"/>
            <a:ext cx="7486835" cy="211238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bg1"/>
                </a:solidFill>
                <a:latin typeface="Montserrat"/>
                <a:ea typeface="+mj-ea"/>
                <a:cs typeface="+mj-cs"/>
              </a:defRPr>
            </a:lvl1pPr>
          </a:lstStyle>
          <a:p>
            <a:endParaRPr lang="en-US" sz="7200" b="1" dirty="0"/>
          </a:p>
        </p:txBody>
      </p:sp>
      <p:pic>
        <p:nvPicPr>
          <p:cNvPr id="8" name="Picture 7">
            <a:extLst>
              <a:ext uri="{FF2B5EF4-FFF2-40B4-BE49-F238E27FC236}">
                <a16:creationId xmlns:a16="http://schemas.microsoft.com/office/drawing/2014/main" id="{513F371C-85F6-4BAD-B0D9-451EEAAD458B}"/>
              </a:ext>
            </a:extLst>
          </p:cNvPr>
          <p:cNvPicPr>
            <a:picLocks/>
          </p:cNvPicPr>
          <p:nvPr userDrawn="1"/>
        </p:nvPicPr>
        <p:blipFill rotWithShape="1">
          <a:blip r:embed="rId3" cstate="email">
            <a:extLst>
              <a:ext uri="{28A0092B-C50C-407E-A947-70E740481C1C}">
                <a14:useLocalDpi xmlns:a14="http://schemas.microsoft.com/office/drawing/2010/main"/>
              </a:ext>
            </a:extLst>
          </a:blip>
          <a:srcRect/>
          <a:stretch/>
        </p:blipFill>
        <p:spPr>
          <a:xfrm>
            <a:off x="6212378" y="-148438"/>
            <a:ext cx="5979622" cy="7022312"/>
          </a:xfrm>
          <a:prstGeom prst="rect">
            <a:avLst/>
          </a:prstGeom>
        </p:spPr>
      </p:pic>
      <p:pic>
        <p:nvPicPr>
          <p:cNvPr id="11" name="Picture 10" descr="Sunburst chart&#10;&#10;Description automatically generated with low confidence">
            <a:extLst>
              <a:ext uri="{FF2B5EF4-FFF2-40B4-BE49-F238E27FC236}">
                <a16:creationId xmlns:a16="http://schemas.microsoft.com/office/drawing/2014/main" id="{21219DD7-505C-456E-9D52-0B33B108E7F3}"/>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99504" y="38330"/>
            <a:ext cx="2718262" cy="1359131"/>
          </a:xfrm>
          <a:prstGeom prst="rect">
            <a:avLst/>
          </a:prstGeom>
        </p:spPr>
      </p:pic>
    </p:spTree>
    <p:extLst>
      <p:ext uri="{BB962C8B-B14F-4D97-AF65-F5344CB8AC3E}">
        <p14:creationId xmlns:p14="http://schemas.microsoft.com/office/powerpoint/2010/main" val="2852101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2A5A-1AD6-41A1-8A9C-ADCD0B6BE29D}"/>
              </a:ext>
            </a:extLst>
          </p:cNvPr>
          <p:cNvSpPr>
            <a:spLocks noGrp="1"/>
          </p:cNvSpPr>
          <p:nvPr>
            <p:ph type="title"/>
          </p:nvPr>
        </p:nvSpPr>
        <p:spPr/>
        <p:txBody>
          <a:bodyPr>
            <a:normAutofit/>
          </a:bodyPr>
          <a:lstStyle>
            <a:lvl1pPr>
              <a:defRPr sz="3000" b="1"/>
            </a:lvl1pPr>
          </a:lstStyle>
          <a:p>
            <a:r>
              <a:rPr lang="en-US" dirty="0"/>
              <a:t>Click to edit Master title style</a:t>
            </a:r>
          </a:p>
        </p:txBody>
      </p:sp>
      <p:sp>
        <p:nvSpPr>
          <p:cNvPr id="3" name="Content Placeholder 2">
            <a:extLst>
              <a:ext uri="{FF2B5EF4-FFF2-40B4-BE49-F238E27FC236}">
                <a16:creationId xmlns:a16="http://schemas.microsoft.com/office/drawing/2014/main" id="{91A10B8B-D2A2-45E5-A128-E0FFBE6607BF}"/>
              </a:ext>
            </a:extLst>
          </p:cNvPr>
          <p:cNvSpPr>
            <a:spLocks noGrp="1"/>
          </p:cNvSpPr>
          <p:nvPr>
            <p:ph idx="1"/>
          </p:nvPr>
        </p:nvSpPr>
        <p:spPr/>
        <p:txBody>
          <a:bodyPr/>
          <a:lstStyle>
            <a:lvl1pPr>
              <a:defRPr sz="2800">
                <a:latin typeface="Roboto" panose="02000000000000000000" pitchFamily="2" charset="0"/>
                <a:ea typeface="Roboto" panose="02000000000000000000" pitchFamily="2" charset="0"/>
              </a:defRPr>
            </a:lvl1pPr>
            <a:lvl2pPr marL="684213" indent="-228600">
              <a:defRPr>
                <a:latin typeface="Roboto"/>
              </a:defRPr>
            </a:lvl2pPr>
            <a:lvl3pPr marL="684213" indent="-228600">
              <a:defRPr>
                <a:latin typeface="Roboto"/>
              </a:defRPr>
            </a:lvl3pPr>
            <a:lvl4pPr marL="684213" indent="-228600">
              <a:defRPr>
                <a:latin typeface="Roboto"/>
              </a:defRPr>
            </a:lvl4pPr>
            <a:lvl5pPr marL="684213" indent="-228600">
              <a:defRPr>
                <a:latin typeface="Roboto"/>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E63DB9C-6AAB-4D32-AA9E-0D1DFE965BBB}"/>
              </a:ext>
            </a:extLst>
          </p:cNvPr>
          <p:cNvSpPr>
            <a:spLocks noGrp="1"/>
          </p:cNvSpPr>
          <p:nvPr>
            <p:ph type="sldNum" sz="quarter" idx="12"/>
          </p:nvPr>
        </p:nvSpPr>
        <p:spPr/>
        <p:txBody>
          <a:bodyPr/>
          <a:lstStyle/>
          <a:p>
            <a:fld id="{961E0DA8-AC27-403E-90E8-404BCA9BAC80}" type="slidenum">
              <a:rPr lang="en-US" smtClean="0"/>
              <a:pPr/>
              <a:t>‹#›</a:t>
            </a:fld>
            <a:endParaRPr lang="en-US"/>
          </a:p>
        </p:txBody>
      </p:sp>
      <p:sp>
        <p:nvSpPr>
          <p:cNvPr id="10" name="Freeform 6" descr="Full frame shot of green leaf">
            <a:extLst>
              <a:ext uri="{FF2B5EF4-FFF2-40B4-BE49-F238E27FC236}">
                <a16:creationId xmlns:a16="http://schemas.microsoft.com/office/drawing/2014/main" id="{E6A656AF-959B-43E0-ACF2-2C7532FD6A41}"/>
              </a:ext>
            </a:extLst>
          </p:cNvPr>
          <p:cNvSpPr/>
          <p:nvPr userDrawn="1"/>
        </p:nvSpPr>
        <p:spPr bwMode="auto">
          <a:xfrm>
            <a:off x="0" y="0"/>
            <a:ext cx="12192000" cy="1504950"/>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7" name="Picture 6" descr="Sunburst chart&#10;&#10;Description automatically generated with low confidence">
            <a:extLst>
              <a:ext uri="{FF2B5EF4-FFF2-40B4-BE49-F238E27FC236}">
                <a16:creationId xmlns:a16="http://schemas.microsoft.com/office/drawing/2014/main" id="{7D2F6091-03CA-442F-A880-3B25107DCAB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49380" y="5669280"/>
            <a:ext cx="2377440" cy="1188720"/>
          </a:xfrm>
          <a:prstGeom prst="rect">
            <a:avLst/>
          </a:prstGeom>
        </p:spPr>
      </p:pic>
    </p:spTree>
    <p:extLst>
      <p:ext uri="{BB962C8B-B14F-4D97-AF65-F5344CB8AC3E}">
        <p14:creationId xmlns:p14="http://schemas.microsoft.com/office/powerpoint/2010/main" val="269566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A68C3-542F-44C9-96A1-F0C2A16BE6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FA4C16-D351-4F65-89FB-DBACEB36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400900-6EA7-497D-8795-24333B91C4B8}"/>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5" name="Footer Placeholder 4">
            <a:extLst>
              <a:ext uri="{FF2B5EF4-FFF2-40B4-BE49-F238E27FC236}">
                <a16:creationId xmlns:a16="http://schemas.microsoft.com/office/drawing/2014/main" id="{B2589797-B810-4869-A342-2FF41F0046D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A834DCA-3EA9-4C80-800B-09F28412179A}"/>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156228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779D-B1AF-41FB-8DC3-8A054CB9D1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B5D0B-F989-473B-A4A6-5FAC55B923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A35947-BD81-4192-9D64-4C21EB384B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3584CA-3714-455D-A3CA-D75BB40CD148}"/>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6" name="Footer Placeholder 5">
            <a:extLst>
              <a:ext uri="{FF2B5EF4-FFF2-40B4-BE49-F238E27FC236}">
                <a16:creationId xmlns:a16="http://schemas.microsoft.com/office/drawing/2014/main" id="{86DA00D0-1704-4E75-A9B7-A7B79A0B1B3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BF2CF52-148A-4C43-8039-C048C0793422}"/>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3913741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29A19-02B6-4398-9A69-495F903BC8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66F746E-2B25-4DB7-A428-C446904C6B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BA87C10-7DD4-455A-BD08-895443C0E4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E23AD0-8756-4539-9DFC-1ABD7705EE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2CE2AF7-2D0C-4AEA-9F87-B1DD3323E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2FF278-6076-41A4-AEE9-D12E26FC6794}"/>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8" name="Footer Placeholder 7">
            <a:extLst>
              <a:ext uri="{FF2B5EF4-FFF2-40B4-BE49-F238E27FC236}">
                <a16:creationId xmlns:a16="http://schemas.microsoft.com/office/drawing/2014/main" id="{FE4DE55C-B447-481F-941F-DD79A16C3B7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6AED2C4-F043-4BA2-9296-0282AA280434}"/>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165913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9FDF3-3D85-42EE-9075-765365697E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1451E7-C2D6-4F80-9059-9C6F05F0D351}"/>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4" name="Footer Placeholder 3">
            <a:extLst>
              <a:ext uri="{FF2B5EF4-FFF2-40B4-BE49-F238E27FC236}">
                <a16:creationId xmlns:a16="http://schemas.microsoft.com/office/drawing/2014/main" id="{FB3E5E42-82FD-4552-A39B-30CDEECCCE6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1DF64044-42D3-4F0F-9779-43D8C6C88A68}"/>
              </a:ext>
            </a:extLst>
          </p:cNvPr>
          <p:cNvSpPr>
            <a:spLocks noGrp="1"/>
          </p:cNvSpPr>
          <p:nvPr>
            <p:ph type="sldNum" sz="quarter" idx="12"/>
          </p:nvPr>
        </p:nvSpPr>
        <p:spPr/>
        <p:txBody>
          <a:bodyPr/>
          <a:lstStyle/>
          <a:p>
            <a:fld id="{961E0DA8-AC27-403E-90E8-404BCA9BAC80}" type="slidenum">
              <a:rPr lang="en-US" smtClean="0"/>
              <a:pPr/>
              <a:t>‹#›</a:t>
            </a:fld>
            <a:endParaRPr lang="en-US"/>
          </a:p>
        </p:txBody>
      </p:sp>
      <p:grpSp>
        <p:nvGrpSpPr>
          <p:cNvPr id="6" name="Group 5">
            <a:extLst>
              <a:ext uri="{FF2B5EF4-FFF2-40B4-BE49-F238E27FC236}">
                <a16:creationId xmlns:a16="http://schemas.microsoft.com/office/drawing/2014/main" id="{36448AAF-1EE5-4B47-A5B4-98ED2364090D}"/>
              </a:ext>
            </a:extLst>
          </p:cNvPr>
          <p:cNvGrpSpPr/>
          <p:nvPr userDrawn="1"/>
        </p:nvGrpSpPr>
        <p:grpSpPr>
          <a:xfrm>
            <a:off x="-9312" y="-5242"/>
            <a:ext cx="12201312" cy="6868484"/>
            <a:chOff x="-9312" y="-5242"/>
            <a:chExt cx="12201312" cy="6868484"/>
          </a:xfrm>
        </p:grpSpPr>
        <p:pic>
          <p:nvPicPr>
            <p:cNvPr id="7" name="Picture 6">
              <a:extLst>
                <a:ext uri="{FF2B5EF4-FFF2-40B4-BE49-F238E27FC236}">
                  <a16:creationId xmlns:a16="http://schemas.microsoft.com/office/drawing/2014/main" id="{780E2C83-4ECF-4208-9CC6-5FC8E283EC84}"/>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312" y="-5242"/>
              <a:ext cx="12201312" cy="6868484"/>
            </a:xfrm>
            <a:prstGeom prst="rect">
              <a:avLst/>
            </a:prstGeom>
          </p:spPr>
        </p:pic>
        <p:sp>
          <p:nvSpPr>
            <p:cNvPr id="8" name="TextBox 7">
              <a:extLst>
                <a:ext uri="{FF2B5EF4-FFF2-40B4-BE49-F238E27FC236}">
                  <a16:creationId xmlns:a16="http://schemas.microsoft.com/office/drawing/2014/main" id="{5B5150D4-010D-4EAB-A43E-5B32D668348A}"/>
                </a:ext>
              </a:extLst>
            </p:cNvPr>
            <p:cNvSpPr txBox="1"/>
            <p:nvPr/>
          </p:nvSpPr>
          <p:spPr>
            <a:xfrm>
              <a:off x="1536699" y="6337300"/>
              <a:ext cx="5343072" cy="323165"/>
            </a:xfrm>
            <a:prstGeom prst="rect">
              <a:avLst/>
            </a:prstGeom>
            <a:solidFill>
              <a:schemeClr val="bg1"/>
            </a:solidFill>
          </p:spPr>
          <p:txBody>
            <a:bodyPr wrap="square" rtlCol="0">
              <a:spAutoFit/>
            </a:bodyPr>
            <a:lstStyle/>
            <a:p>
              <a:pPr>
                <a:spcAft>
                  <a:spcPts val="1800"/>
                </a:spcAft>
              </a:pPr>
              <a:r>
                <a:rPr lang="en-US" sz="1500" b="1" spc="-50" dirty="0">
                  <a:latin typeface="Roboto" panose="02000000000000000000" pitchFamily="2" charset="0"/>
                  <a:ea typeface="Roboto" panose="02000000000000000000" pitchFamily="2" charset="0"/>
                </a:rPr>
                <a:t>UN Forum on Forests Secretariat</a:t>
              </a:r>
            </a:p>
          </p:txBody>
        </p:sp>
      </p:grpSp>
      <p:pic>
        <p:nvPicPr>
          <p:cNvPr id="9" name="Graphic 8">
            <a:extLst>
              <a:ext uri="{FF2B5EF4-FFF2-40B4-BE49-F238E27FC236}">
                <a16:creationId xmlns:a16="http://schemas.microsoft.com/office/drawing/2014/main" id="{0AE52CFE-FB44-46E2-AE54-9C97CAC7F6AA}"/>
              </a:ext>
            </a:extLst>
          </p:cNvPr>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99566" y="550425"/>
            <a:ext cx="2719724" cy="493002"/>
          </a:xfrm>
          <a:prstGeom prst="rect">
            <a:avLst/>
          </a:prstGeom>
        </p:spPr>
      </p:pic>
      <p:sp>
        <p:nvSpPr>
          <p:cNvPr id="10" name="Title 1">
            <a:extLst>
              <a:ext uri="{FF2B5EF4-FFF2-40B4-BE49-F238E27FC236}">
                <a16:creationId xmlns:a16="http://schemas.microsoft.com/office/drawing/2014/main" id="{E7220A6E-D3D0-469E-85FC-8C524587C5C4}"/>
              </a:ext>
            </a:extLst>
          </p:cNvPr>
          <p:cNvSpPr txBox="1">
            <a:spLocks/>
          </p:cNvSpPr>
          <p:nvPr userDrawn="1"/>
        </p:nvSpPr>
        <p:spPr>
          <a:xfrm>
            <a:off x="990600" y="1421407"/>
            <a:ext cx="10524481" cy="9625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Montserrat"/>
              </a:rPr>
              <a:t>Click to edit Master title style</a:t>
            </a:r>
          </a:p>
        </p:txBody>
      </p:sp>
      <p:sp>
        <p:nvSpPr>
          <p:cNvPr id="11" name="Content Placeholder 2">
            <a:extLst>
              <a:ext uri="{FF2B5EF4-FFF2-40B4-BE49-F238E27FC236}">
                <a16:creationId xmlns:a16="http://schemas.microsoft.com/office/drawing/2014/main" id="{4F2784A6-E12A-457B-90F9-96BD69F685D7}"/>
              </a:ext>
            </a:extLst>
          </p:cNvPr>
          <p:cNvSpPr>
            <a:spLocks noGrp="1"/>
          </p:cNvSpPr>
          <p:nvPr>
            <p:ph idx="1"/>
          </p:nvPr>
        </p:nvSpPr>
        <p:spPr>
          <a:xfrm>
            <a:off x="990600" y="2398755"/>
            <a:ext cx="10515600" cy="3487140"/>
          </a:xfrm>
        </p:spPr>
        <p:txBody>
          <a:bodyPr/>
          <a:lstStyle>
            <a:lvl1pPr>
              <a:defRPr sz="3200">
                <a:latin typeface="Montserrat"/>
              </a:defRPr>
            </a:lvl1pPr>
            <a:lvl2pPr>
              <a:defRPr>
                <a:latin typeface="Roboto"/>
              </a:defRPr>
            </a:lvl2pPr>
            <a:lvl3pPr>
              <a:defRPr>
                <a:latin typeface="Roboto"/>
              </a:defRPr>
            </a:lvl3pPr>
            <a:lvl4pPr>
              <a:defRPr>
                <a:latin typeface="Roboto"/>
              </a:defRPr>
            </a:lvl4pPr>
            <a:lvl5pPr>
              <a:defRPr>
                <a:latin typeface="Roboto"/>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5">
            <a:extLst>
              <a:ext uri="{FF2B5EF4-FFF2-40B4-BE49-F238E27FC236}">
                <a16:creationId xmlns:a16="http://schemas.microsoft.com/office/drawing/2014/main" id="{666B1AE6-8C9E-4F1B-85B5-5CA7845F1222}"/>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61E0DA8-AC27-403E-90E8-404BCA9BAC80}" type="slidenum">
              <a:rPr lang="en-US" smtClean="0"/>
              <a:pPr/>
              <a:t>‹#›</a:t>
            </a:fld>
            <a:endParaRPr lang="en-US"/>
          </a:p>
        </p:txBody>
      </p:sp>
    </p:spTree>
    <p:extLst>
      <p:ext uri="{BB962C8B-B14F-4D97-AF65-F5344CB8AC3E}">
        <p14:creationId xmlns:p14="http://schemas.microsoft.com/office/powerpoint/2010/main" val="3104229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8373-7CF9-40A6-8CC7-356A12CD7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991DA-5705-45B6-BF52-02128B5859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5ECFB6-AB8D-4B00-A268-B6F3B9672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7FF719-B1E3-446D-9ED6-DAD6B9690AEE}"/>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6" name="Footer Placeholder 5">
            <a:extLst>
              <a:ext uri="{FF2B5EF4-FFF2-40B4-BE49-F238E27FC236}">
                <a16:creationId xmlns:a16="http://schemas.microsoft.com/office/drawing/2014/main" id="{C3F9601C-A82B-4A86-B2E1-3A418859B46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2168E26-49E5-4865-B763-E91C2422FDA4}"/>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40720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CA612-4B23-4A8B-BECA-98D68CD7E9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EBE2B4-1D2B-4A89-AC5B-3D2F644764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6AF787-6C7E-4609-BFF8-DC1E90DC7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BCE61B-C032-4883-AB6E-F89465B3A2B5}"/>
              </a:ext>
            </a:extLst>
          </p:cNvPr>
          <p:cNvSpPr>
            <a:spLocks noGrp="1"/>
          </p:cNvSpPr>
          <p:nvPr>
            <p:ph type="dt" sz="half" idx="10"/>
          </p:nvPr>
        </p:nvSpPr>
        <p:spPr>
          <a:xfrm>
            <a:off x="838200" y="6356350"/>
            <a:ext cx="2743200" cy="365125"/>
          </a:xfrm>
          <a:prstGeom prst="rect">
            <a:avLst/>
          </a:prstGeom>
        </p:spPr>
        <p:txBody>
          <a:bodyPr/>
          <a:lstStyle/>
          <a:p>
            <a:fld id="{37954404-3100-46B0-87EF-D5EA07BA75ED}" type="datetimeFigureOut">
              <a:rPr lang="en-US" smtClean="0"/>
              <a:pPr/>
              <a:t>17/09/2023</a:t>
            </a:fld>
            <a:endParaRPr lang="en-US"/>
          </a:p>
        </p:txBody>
      </p:sp>
      <p:sp>
        <p:nvSpPr>
          <p:cNvPr id="6" name="Footer Placeholder 5">
            <a:extLst>
              <a:ext uri="{FF2B5EF4-FFF2-40B4-BE49-F238E27FC236}">
                <a16:creationId xmlns:a16="http://schemas.microsoft.com/office/drawing/2014/main" id="{5D04B4F7-25BF-43D5-8A7C-DA038C5BB5D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46F4067-737A-4572-8766-C207D400C99B}"/>
              </a:ext>
            </a:extLst>
          </p:cNvPr>
          <p:cNvSpPr>
            <a:spLocks noGrp="1"/>
          </p:cNvSpPr>
          <p:nvPr>
            <p:ph type="sldNum" sz="quarter" idx="12"/>
          </p:nvPr>
        </p:nvSpPr>
        <p:spPr/>
        <p:txBody>
          <a:bodyPr/>
          <a:lstStyle/>
          <a:p>
            <a:fld id="{961E0DA8-AC27-403E-90E8-404BCA9BAC80}" type="slidenum">
              <a:rPr lang="en-US" smtClean="0"/>
              <a:pPr/>
              <a:t>‹#›</a:t>
            </a:fld>
            <a:endParaRPr lang="en-US"/>
          </a:p>
        </p:txBody>
      </p:sp>
    </p:spTree>
    <p:extLst>
      <p:ext uri="{BB962C8B-B14F-4D97-AF65-F5344CB8AC3E}">
        <p14:creationId xmlns:p14="http://schemas.microsoft.com/office/powerpoint/2010/main" val="246941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6E8647-56AD-4330-B207-47213A50360A}"/>
              </a:ext>
            </a:extLst>
          </p:cNvPr>
          <p:cNvSpPr>
            <a:spLocks noGrp="1"/>
          </p:cNvSpPr>
          <p:nvPr>
            <p:ph type="title"/>
          </p:nvPr>
        </p:nvSpPr>
        <p:spPr>
          <a:xfrm>
            <a:off x="838200" y="1313895"/>
            <a:ext cx="10515600" cy="115409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2BE2B57-3F1C-48B4-AA5A-BB0EC60732AA}"/>
              </a:ext>
            </a:extLst>
          </p:cNvPr>
          <p:cNvSpPr>
            <a:spLocks noGrp="1"/>
          </p:cNvSpPr>
          <p:nvPr>
            <p:ph type="body" idx="1"/>
          </p:nvPr>
        </p:nvSpPr>
        <p:spPr>
          <a:xfrm>
            <a:off x="838200" y="2467991"/>
            <a:ext cx="10515600" cy="370897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4F761221-0CFF-4660-84D1-C51FAACEBB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E0DA8-AC27-403E-90E8-404BCA9BAC80}" type="slidenum">
              <a:rPr lang="en-US" smtClean="0"/>
              <a:pPr/>
              <a:t>‹#›</a:t>
            </a:fld>
            <a:endParaRPr lang="en-US"/>
          </a:p>
        </p:txBody>
      </p:sp>
    </p:spTree>
    <p:extLst>
      <p:ext uri="{BB962C8B-B14F-4D97-AF65-F5344CB8AC3E}">
        <p14:creationId xmlns:p14="http://schemas.microsoft.com/office/powerpoint/2010/main" val="16550355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 id="2147483661"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ontserra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hyperlink" Target="mailto:itomaselli@stcp.com.b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E793A9-2800-4AAD-B343-8E98741ABEED}"/>
              </a:ext>
            </a:extLst>
          </p:cNvPr>
          <p:cNvSpPr/>
          <p:nvPr/>
        </p:nvSpPr>
        <p:spPr>
          <a:xfrm>
            <a:off x="1" y="1619251"/>
            <a:ext cx="8727774" cy="2924174"/>
          </a:xfrm>
          <a:prstGeom prst="rect">
            <a:avLst/>
          </a:prstGeom>
          <a:solidFill>
            <a:schemeClr val="tx1">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F96D84-8D51-4311-8559-4FAD8EF81F48}"/>
              </a:ext>
            </a:extLst>
          </p:cNvPr>
          <p:cNvSpPr>
            <a:spLocks noGrp="1"/>
          </p:cNvSpPr>
          <p:nvPr>
            <p:ph type="ctrTitle"/>
          </p:nvPr>
        </p:nvSpPr>
        <p:spPr>
          <a:xfrm>
            <a:off x="441686" y="1571626"/>
            <a:ext cx="8286089" cy="2924174"/>
          </a:xfrm>
        </p:spPr>
        <p:txBody>
          <a:bodyPr anchor="ctr">
            <a:noAutofit/>
          </a:bodyPr>
          <a:lstStyle/>
          <a:p>
            <a:pPr>
              <a:lnSpc>
                <a:spcPct val="112000"/>
              </a:lnSpc>
              <a:spcBef>
                <a:spcPts val="1800"/>
              </a:spcBef>
              <a:spcAft>
                <a:spcPts val="1800"/>
              </a:spcAft>
            </a:pPr>
            <a:r>
              <a:rPr lang="en-US" sz="2000" i="0" dirty="0">
                <a:effectLst/>
                <a:latin typeface="Arial" panose="020B0604020202020204" pitchFamily="34" charset="0"/>
                <a:cs typeface="Arial" panose="020B0604020202020204" pitchFamily="34" charset="0"/>
              </a:rPr>
              <a:t>Midterm Review of the International Arrangement on Forests (</a:t>
            </a:r>
            <a:r>
              <a:rPr lang="en-US" sz="2000" i="0" dirty="0" err="1">
                <a:effectLst/>
                <a:latin typeface="Arial" panose="020B0604020202020204" pitchFamily="34" charset="0"/>
                <a:cs typeface="Arial" panose="020B0604020202020204" pitchFamily="34" charset="0"/>
              </a:rPr>
              <a:t>IAF</a:t>
            </a:r>
            <a:r>
              <a:rPr lang="en-US" sz="2000" i="0" dirty="0">
                <a:effectLst/>
                <a:latin typeface="Arial" panose="020B0604020202020204" pitchFamily="34" charset="0"/>
                <a:cs typeface="Arial" panose="020B0604020202020204" pitchFamily="34" charset="0"/>
              </a:rPr>
              <a:t>)</a:t>
            </a:r>
            <a:br>
              <a:rPr lang="en-US" sz="2400" b="1" dirty="0">
                <a:latin typeface="Arial" panose="020B0604020202020204" pitchFamily="34" charset="0"/>
                <a:cs typeface="Arial" panose="020B0604020202020204" pitchFamily="34" charset="0"/>
              </a:rPr>
            </a:br>
            <a:r>
              <a:rPr lang="en-US" sz="2400" b="1" dirty="0">
                <a:solidFill>
                  <a:schemeClr val="accent4"/>
                </a:solidFill>
                <a:latin typeface="Arial" panose="020B0604020202020204" pitchFamily="34" charset="0"/>
                <a:cs typeface="Arial" panose="020B0604020202020204" pitchFamily="34" charset="0"/>
              </a:rPr>
              <a:t>Assessment A:  Actions related to the UN Forum on Forests and its members</a:t>
            </a:r>
            <a:br>
              <a:rPr lang="en-US" sz="24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(ECOSOC Res. 2022/17, Annex, item A)</a:t>
            </a:r>
            <a:br>
              <a:rPr lang="en-US" sz="2400" b="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Ivan Tomaselli</a:t>
            </a: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UNFF Ad-Hoc Expert Groups Meeting | 10-13 October 2023 | Vienna</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1415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10</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53771" y="330790"/>
            <a:ext cx="10484457" cy="830997"/>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400" dirty="0"/>
              <a:t>5. Level of engagement in the intersessional activities and suggestions to improve UNFF’s annual sessions</a:t>
            </a:r>
          </a:p>
        </p:txBody>
      </p:sp>
      <p:sp>
        <p:nvSpPr>
          <p:cNvPr id="8" name="Retângulo 7"/>
          <p:cNvSpPr/>
          <p:nvPr/>
        </p:nvSpPr>
        <p:spPr>
          <a:xfrm>
            <a:off x="771227" y="1554480"/>
            <a:ext cx="10582573" cy="4016484"/>
          </a:xfrm>
          <a:prstGeom prst="rect">
            <a:avLst/>
          </a:prstGeom>
        </p:spPr>
        <p:txBody>
          <a:bodyPr wrap="square">
            <a:spAutoFit/>
          </a:bodyPr>
          <a:lstStyle/>
          <a:p>
            <a:pPr lvl="0" algn="just">
              <a:spcBef>
                <a:spcPts val="600"/>
              </a:spcBef>
              <a:spcAft>
                <a:spcPts val="1200"/>
              </a:spcAft>
            </a:pPr>
            <a:r>
              <a:rPr lang="en-US" sz="2000" dirty="0">
                <a:latin typeface="Arial" panose="020B0604020202020204" pitchFamily="34" charset="0"/>
                <a:cs typeface="Arial" panose="020B0604020202020204" pitchFamily="34" charset="0"/>
              </a:rPr>
              <a:t>The level of engagement in the intersessional activities was considered by Member States as low. It can be attributed to:</a:t>
            </a:r>
          </a:p>
          <a:p>
            <a:pPr marL="800100" lvl="1" indent="-342900" algn="just">
              <a:spcBef>
                <a:spcPts val="600"/>
              </a:spcBef>
              <a:spcAft>
                <a:spcPts val="600"/>
              </a:spcAft>
              <a:buFont typeface="Arial" pitchFamily="34" charset="0"/>
              <a:buChar char="•"/>
            </a:pPr>
            <a:r>
              <a:rPr lang="en-US" sz="2000" dirty="0">
                <a:latin typeface="Arial" panose="020B0604020202020204" pitchFamily="34" charset="0"/>
                <a:cs typeface="Arial" panose="020B0604020202020204" pitchFamily="34" charset="0"/>
              </a:rPr>
              <a:t>Lack of resources to participate in the UNFF meetings </a:t>
            </a:r>
          </a:p>
          <a:p>
            <a:pPr marL="800100" lvl="1" indent="-342900" algn="just">
              <a:spcBef>
                <a:spcPts val="600"/>
              </a:spcBef>
              <a:spcAft>
                <a:spcPts val="600"/>
              </a:spcAft>
              <a:buFont typeface="Arial" pitchFamily="34" charset="0"/>
              <a:buChar char="•"/>
            </a:pPr>
            <a:r>
              <a:rPr lang="en-US" sz="2000" dirty="0">
                <a:latin typeface="Arial" panose="020B0604020202020204" pitchFamily="34" charset="0"/>
                <a:cs typeface="Arial" panose="020B0604020202020204" pitchFamily="34" charset="0"/>
              </a:rPr>
              <a:t>Positioning of member states, such as their own potential, availability, and restriction of the Forum's discussions due to the scheduling constraints</a:t>
            </a:r>
          </a:p>
          <a:p>
            <a:pPr algn="just">
              <a:spcBef>
                <a:spcPts val="600"/>
              </a:spcBef>
              <a:spcAft>
                <a:spcPts val="600"/>
              </a:spcAft>
            </a:pPr>
            <a:r>
              <a:rPr lang="en-US" sz="2000" dirty="0">
                <a:latin typeface="Arial" panose="020B0604020202020204" pitchFamily="34" charset="0"/>
                <a:cs typeface="Arial" panose="020B0604020202020204" pitchFamily="34" charset="0"/>
              </a:rPr>
              <a:t>Some suggestions were made, including:</a:t>
            </a:r>
          </a:p>
          <a:p>
            <a:pPr marL="1257300" lvl="2"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Increase the engagement by focusing into  potential concrete/tangible actions</a:t>
            </a:r>
          </a:p>
          <a:p>
            <a:pPr marL="1257300" lvl="2"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Use of hybrid meeting, including online formats, for intersessional activities </a:t>
            </a:r>
          </a:p>
          <a:p>
            <a:pPr marL="1257300" lvl="2"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Increase opportunities for exchange of experiences among region-countries</a:t>
            </a:r>
          </a:p>
        </p:txBody>
      </p:sp>
    </p:spTree>
    <p:extLst>
      <p:ext uri="{BB962C8B-B14F-4D97-AF65-F5344CB8AC3E}">
        <p14:creationId xmlns:p14="http://schemas.microsoft.com/office/powerpoint/2010/main" val="457202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11</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01188" y="629052"/>
            <a:ext cx="10552612" cy="461665"/>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400" dirty="0"/>
              <a:t>6. Encourage more UNFF Members to submit VNRs &amp; VNCs</a:t>
            </a:r>
          </a:p>
        </p:txBody>
      </p:sp>
      <p:sp>
        <p:nvSpPr>
          <p:cNvPr id="8" name="Retângulo 7"/>
          <p:cNvSpPr/>
          <p:nvPr/>
        </p:nvSpPr>
        <p:spPr>
          <a:xfrm>
            <a:off x="801188" y="1554480"/>
            <a:ext cx="10552612" cy="3708708"/>
          </a:xfrm>
          <a:prstGeom prst="rect">
            <a:avLst/>
          </a:prstGeom>
        </p:spPr>
        <p:txBody>
          <a:bodyPr wrap="square">
            <a:spAutoFit/>
          </a:bodyPr>
          <a:lstStyle/>
          <a:p>
            <a:pPr lvl="0" algn="just">
              <a:spcBef>
                <a:spcPts val="600"/>
              </a:spcBef>
              <a:spcAft>
                <a:spcPts val="1200"/>
              </a:spcAft>
            </a:pPr>
            <a:r>
              <a:rPr lang="en-US" sz="2000" dirty="0">
                <a:latin typeface="Arial" panose="020B0604020202020204" pitchFamily="34" charset="0"/>
                <a:cs typeface="Arial" panose="020B0604020202020204" pitchFamily="34" charset="0"/>
              </a:rPr>
              <a:t>Members suggested to:</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Simplify the reporting format</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Facilitate the evaluation of key indicators to avoid becoming a costly activity and eventually member countries need financial support to prepare their reports </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Increase support and technical capacity building for countries to prepare their reports </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Create a single online platform, allowing filling of the information in phases and with approval by the responsible institutions</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Share successful SFM cases at the regional level</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0691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12</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44730" y="447191"/>
            <a:ext cx="10748854" cy="584775"/>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dirty="0"/>
              <a:t>Recommendations</a:t>
            </a:r>
          </a:p>
        </p:txBody>
      </p:sp>
      <p:graphicFrame>
        <p:nvGraphicFramePr>
          <p:cNvPr id="9" name="Diagrama 8"/>
          <p:cNvGraphicFramePr/>
          <p:nvPr>
            <p:extLst>
              <p:ext uri="{D42A27DB-BD31-4B8C-83A1-F6EECF244321}">
                <p14:modId xmlns:p14="http://schemas.microsoft.com/office/powerpoint/2010/main" val="364771397"/>
              </p:ext>
            </p:extLst>
          </p:nvPr>
        </p:nvGraphicFramePr>
        <p:xfrm>
          <a:off x="844730" y="1498675"/>
          <a:ext cx="10509069" cy="4327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154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13</a:t>
            </a:fld>
            <a:endParaRPr lang="en-US" sz="1400" dirty="0">
              <a:latin typeface="Arial" panose="020B0604020202020204" pitchFamily="34" charset="0"/>
              <a:cs typeface="Arial" panose="020B0604020202020204" pitchFamily="34" charset="0"/>
            </a:endParaRPr>
          </a:p>
        </p:txBody>
      </p:sp>
      <p:sp>
        <p:nvSpPr>
          <p:cNvPr id="9" name="Title 1">
            <a:extLst>
              <a:ext uri="{FF2B5EF4-FFF2-40B4-BE49-F238E27FC236}">
                <a16:creationId xmlns:a16="http://schemas.microsoft.com/office/drawing/2014/main" id="{1ED443C4-D97C-4161-A7D0-4E1CC422529B}"/>
              </a:ext>
            </a:extLst>
          </p:cNvPr>
          <p:cNvSpPr txBox="1">
            <a:spLocks/>
          </p:cNvSpPr>
          <p:nvPr/>
        </p:nvSpPr>
        <p:spPr>
          <a:xfrm>
            <a:off x="827312" y="455898"/>
            <a:ext cx="10766271" cy="584775"/>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dirty="0"/>
              <a:t>Recommendations</a:t>
            </a:r>
          </a:p>
        </p:txBody>
      </p:sp>
      <p:graphicFrame>
        <p:nvGraphicFramePr>
          <p:cNvPr id="10" name="Diagrama 9"/>
          <p:cNvGraphicFramePr/>
          <p:nvPr>
            <p:extLst>
              <p:ext uri="{D42A27DB-BD31-4B8C-83A1-F6EECF244321}">
                <p14:modId xmlns:p14="http://schemas.microsoft.com/office/powerpoint/2010/main" val="2882302264"/>
              </p:ext>
            </p:extLst>
          </p:nvPr>
        </p:nvGraphicFramePr>
        <p:xfrm>
          <a:off x="827312" y="1550711"/>
          <a:ext cx="10526487" cy="4266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2025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14</a:t>
            </a:fld>
            <a:endParaRPr lang="en-US" sz="1400" dirty="0">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1ED443C4-D97C-4161-A7D0-4E1CC422529B}"/>
              </a:ext>
            </a:extLst>
          </p:cNvPr>
          <p:cNvSpPr txBox="1">
            <a:spLocks/>
          </p:cNvSpPr>
          <p:nvPr/>
        </p:nvSpPr>
        <p:spPr>
          <a:xfrm>
            <a:off x="801188" y="490733"/>
            <a:ext cx="10792396" cy="584775"/>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dirty="0"/>
              <a:t>Recommendations</a:t>
            </a:r>
          </a:p>
        </p:txBody>
      </p:sp>
      <p:graphicFrame>
        <p:nvGraphicFramePr>
          <p:cNvPr id="9" name="Diagrama 8"/>
          <p:cNvGraphicFramePr/>
          <p:nvPr>
            <p:extLst>
              <p:ext uri="{D42A27DB-BD31-4B8C-83A1-F6EECF244321}">
                <p14:modId xmlns:p14="http://schemas.microsoft.com/office/powerpoint/2010/main" val="3005538557"/>
              </p:ext>
            </p:extLst>
          </p:nvPr>
        </p:nvGraphicFramePr>
        <p:xfrm>
          <a:off x="801188" y="1714486"/>
          <a:ext cx="10552611" cy="40680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609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276547-D460-49AD-BDB9-FC27E1C110FE}"/>
              </a:ext>
            </a:extLst>
          </p:cNvPr>
          <p:cNvSpPr/>
          <p:nvPr/>
        </p:nvSpPr>
        <p:spPr>
          <a:xfrm>
            <a:off x="0" y="2601798"/>
            <a:ext cx="8870623" cy="2155265"/>
          </a:xfrm>
          <a:prstGeom prst="rect">
            <a:avLst/>
          </a:pr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31173CF-1D53-4806-B665-A7A9490B9030}"/>
              </a:ext>
            </a:extLst>
          </p:cNvPr>
          <p:cNvSpPr txBox="1"/>
          <p:nvPr/>
        </p:nvSpPr>
        <p:spPr>
          <a:xfrm>
            <a:off x="570451" y="2786878"/>
            <a:ext cx="9945149" cy="3631763"/>
          </a:xfrm>
          <a:prstGeom prst="rect">
            <a:avLst/>
          </a:prstGeom>
          <a:noFill/>
        </p:spPr>
        <p:txBody>
          <a:bodyPr wrap="square" rtlCol="0">
            <a:spAutoFit/>
          </a:bodyPr>
          <a:lstStyle/>
          <a:p>
            <a:r>
              <a:rPr lang="en-US" sz="6000" b="1" dirty="0">
                <a:solidFill>
                  <a:schemeClr val="bg1"/>
                </a:solidFill>
                <a:latin typeface="Arial" panose="020B0604020202020204" pitchFamily="34" charset="0"/>
                <a:cs typeface="Arial" panose="020B0604020202020204" pitchFamily="34" charset="0"/>
              </a:rPr>
              <a:t>Thank You!</a:t>
            </a: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A copy of this PPT is available on the UNFF website at: </a:t>
            </a:r>
            <a:r>
              <a:rPr lang="en-US" dirty="0">
                <a:solidFill>
                  <a:schemeClr val="accent4">
                    <a:lumMod val="60000"/>
                    <a:lumOff val="40000"/>
                  </a:schemeClr>
                </a:solidFill>
                <a:latin typeface="Arial" panose="020B0604020202020204" pitchFamily="34" charset="0"/>
                <a:cs typeface="Arial" panose="020B0604020202020204" pitchFamily="34" charset="0"/>
              </a:rPr>
              <a:t>https://www.un.org/esa/forests/events/aheg-iaf-mtr/index.html</a:t>
            </a:r>
          </a:p>
          <a:p>
            <a:endParaRPr lang="en-US" b="1" dirty="0">
              <a:solidFill>
                <a:schemeClr val="bg1"/>
              </a:solidFill>
              <a:latin typeface="Montserrat"/>
            </a:endParaRPr>
          </a:p>
          <a:p>
            <a:endParaRPr lang="en-US" sz="2800" b="1" dirty="0">
              <a:solidFill>
                <a:schemeClr val="accent5">
                  <a:lumMod val="50000"/>
                </a:schemeClr>
              </a:solidFill>
              <a:latin typeface="Montserrat"/>
              <a:hlinkClick r:id="rId2"/>
            </a:endParaRPr>
          </a:p>
          <a:p>
            <a:r>
              <a:rPr lang="en-US" sz="2800" b="1" dirty="0">
                <a:solidFill>
                  <a:schemeClr val="accent5">
                    <a:lumMod val="50000"/>
                  </a:schemeClr>
                </a:solidFill>
                <a:latin typeface="Montserrat"/>
                <a:hlinkClick r:id="rId2"/>
              </a:rPr>
              <a:t>itomaselli@stcp.com.br</a:t>
            </a:r>
            <a:endParaRPr lang="en-US" sz="2800" b="1" dirty="0">
              <a:solidFill>
                <a:schemeClr val="accent5">
                  <a:lumMod val="50000"/>
                </a:schemeClr>
              </a:solidFill>
              <a:latin typeface="Montserrat"/>
            </a:endParaRPr>
          </a:p>
          <a:p>
            <a:r>
              <a:rPr lang="en-US" sz="2800" b="1" dirty="0">
                <a:solidFill>
                  <a:schemeClr val="accent5">
                    <a:lumMod val="50000"/>
                  </a:schemeClr>
                </a:solidFill>
                <a:latin typeface="Montserrat"/>
              </a:rPr>
              <a:t>www.stcp.com.br</a:t>
            </a:r>
            <a:br>
              <a:rPr lang="en-US" sz="1400" b="1" dirty="0">
                <a:solidFill>
                  <a:schemeClr val="bg1"/>
                </a:solidFill>
                <a:latin typeface="Montserrat"/>
              </a:rPr>
            </a:br>
            <a:endParaRPr lang="en-US" sz="1400" b="1" dirty="0">
              <a:solidFill>
                <a:schemeClr val="bg1"/>
              </a:solidFill>
              <a:latin typeface="Montserrat"/>
            </a:endParaRPr>
          </a:p>
        </p:txBody>
      </p:sp>
    </p:spTree>
    <p:extLst>
      <p:ext uri="{BB962C8B-B14F-4D97-AF65-F5344CB8AC3E}">
        <p14:creationId xmlns:p14="http://schemas.microsoft.com/office/powerpoint/2010/main" val="1998810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2</a:t>
            </a:fld>
            <a:endParaRPr lang="en-US" sz="1400" dirty="0">
              <a:latin typeface="Arial" panose="020B0604020202020204" pitchFamily="34" charset="0"/>
              <a:cs typeface="Arial" panose="020B0604020202020204" pitchFamily="34" charset="0"/>
            </a:endParaRPr>
          </a:p>
        </p:txBody>
      </p:sp>
      <p:sp>
        <p:nvSpPr>
          <p:cNvPr id="8" name="Title 7">
            <a:extLst>
              <a:ext uri="{FF2B5EF4-FFF2-40B4-BE49-F238E27FC236}">
                <a16:creationId xmlns:a16="http://schemas.microsoft.com/office/drawing/2014/main" id="{4C872AD1-87F7-43E6-A454-B88E105256E9}"/>
              </a:ext>
            </a:extLst>
          </p:cNvPr>
          <p:cNvSpPr>
            <a:spLocks noGrp="1"/>
          </p:cNvSpPr>
          <p:nvPr>
            <p:ph type="title"/>
          </p:nvPr>
        </p:nvSpPr>
        <p:spPr>
          <a:xfrm>
            <a:off x="838200" y="296115"/>
            <a:ext cx="10515600" cy="1154096"/>
          </a:xfrm>
        </p:spPr>
        <p:txBody>
          <a:bodyPr>
            <a:normAutofit/>
          </a:bodyPr>
          <a:lstStyle/>
          <a:p>
            <a:r>
              <a:rPr lang="en-US" sz="3200" dirty="0">
                <a:solidFill>
                  <a:schemeClr val="bg1"/>
                </a:solidFill>
              </a:rPr>
              <a:t>Presentation Outline</a:t>
            </a:r>
          </a:p>
        </p:txBody>
      </p:sp>
      <p:sp>
        <p:nvSpPr>
          <p:cNvPr id="7" name="Content Placeholder 3">
            <a:extLst>
              <a:ext uri="{FF2B5EF4-FFF2-40B4-BE49-F238E27FC236}">
                <a16:creationId xmlns:a16="http://schemas.microsoft.com/office/drawing/2014/main" id="{B7441DDC-48C9-68E5-2CEB-189C14754652}"/>
              </a:ext>
            </a:extLst>
          </p:cNvPr>
          <p:cNvSpPr>
            <a:spLocks noGrp="1"/>
          </p:cNvSpPr>
          <p:nvPr>
            <p:ph idx="1"/>
          </p:nvPr>
        </p:nvSpPr>
        <p:spPr>
          <a:xfrm>
            <a:off x="838200" y="2286000"/>
            <a:ext cx="10515600" cy="3708971"/>
          </a:xfrm>
        </p:spPr>
        <p:txBody>
          <a:bodyPr>
            <a:normAutofit/>
          </a:bodyPr>
          <a:lstStyle/>
          <a:p>
            <a:pPr>
              <a:lnSpc>
                <a:spcPct val="112000"/>
              </a:lnSpc>
              <a:spcBef>
                <a:spcPts val="0"/>
              </a:spcBef>
              <a:spcAft>
                <a:spcPts val="1800"/>
              </a:spcAft>
              <a:buFont typeface="Wingdings" panose="05000000000000000000" pitchFamily="2" charset="2"/>
              <a:buChar char="Ø"/>
            </a:pPr>
            <a:r>
              <a:rPr lang="en-US" b="1" dirty="0">
                <a:latin typeface="Arial" panose="020B0604020202020204" pitchFamily="34" charset="0"/>
                <a:cs typeface="Arial" panose="020B0604020202020204" pitchFamily="34" charset="0"/>
              </a:rPr>
              <a:t> Brief introduction </a:t>
            </a:r>
            <a:endParaRPr lang="en-US" sz="2400" b="1" dirty="0">
              <a:latin typeface="Arial" panose="020B0604020202020204" pitchFamily="34" charset="0"/>
              <a:cs typeface="Arial" panose="020B0604020202020204" pitchFamily="34" charset="0"/>
            </a:endParaRPr>
          </a:p>
          <a:p>
            <a:pPr>
              <a:lnSpc>
                <a:spcPct val="112000"/>
              </a:lnSpc>
              <a:spcBef>
                <a:spcPts val="0"/>
              </a:spcBef>
              <a:spcAft>
                <a:spcPts val="1800"/>
              </a:spcAft>
              <a:buFont typeface="Wingdings" panose="05000000000000000000" pitchFamily="2" charset="2"/>
              <a:buChar char="Ø"/>
            </a:pPr>
            <a:r>
              <a:rPr lang="en-US" b="1" dirty="0">
                <a:latin typeface="Arial" panose="020B0604020202020204" pitchFamily="34" charset="0"/>
                <a:cs typeface="Arial" panose="020B0604020202020204" pitchFamily="34" charset="0"/>
              </a:rPr>
              <a:t> Assessment and findings</a:t>
            </a:r>
            <a:endParaRPr lang="en-US" sz="2400" b="1" dirty="0">
              <a:latin typeface="Arial" panose="020B0604020202020204" pitchFamily="34" charset="0"/>
              <a:cs typeface="Arial" panose="020B0604020202020204" pitchFamily="34" charset="0"/>
            </a:endParaRPr>
          </a:p>
          <a:p>
            <a:pPr>
              <a:lnSpc>
                <a:spcPct val="112000"/>
              </a:lnSpc>
              <a:spcBef>
                <a:spcPts val="0"/>
              </a:spcBef>
              <a:spcAft>
                <a:spcPts val="1800"/>
              </a:spcAft>
              <a:buFont typeface="Wingdings" panose="05000000000000000000" pitchFamily="2" charset="2"/>
              <a:buChar char="Ø"/>
            </a:pPr>
            <a:r>
              <a:rPr lang="en-US" b="1" dirty="0">
                <a:latin typeface="Arial" panose="020B0604020202020204" pitchFamily="34" charset="0"/>
                <a:cs typeface="Arial" panose="020B0604020202020204" pitchFamily="34" charset="0"/>
              </a:rPr>
              <a:t> Recommendations </a:t>
            </a:r>
            <a:endParaRPr lang="en-US" sz="2400" b="1" dirty="0">
              <a:latin typeface="Arial" panose="020B0604020202020204" pitchFamily="34" charset="0"/>
              <a:cs typeface="Arial" panose="020B0604020202020204" pitchFamily="34" charset="0"/>
            </a:endParaRPr>
          </a:p>
          <a:p>
            <a:pPr marL="0" indent="0">
              <a:lnSpc>
                <a:spcPct val="112000"/>
              </a:lnSpc>
              <a:spcBef>
                <a:spcPts val="0"/>
              </a:spcBef>
              <a:buNone/>
            </a:pPr>
            <a:endParaRPr lang="en-US" sz="22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F5F8180D-417A-3E87-D57F-4B61259870B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51907" y="1890943"/>
            <a:ext cx="3676429" cy="3657600"/>
          </a:xfrm>
          <a:prstGeom prst="rect">
            <a:avLst/>
          </a:prstGeom>
          <a:noFill/>
          <a:ln>
            <a:noFill/>
          </a:ln>
        </p:spPr>
      </p:pic>
    </p:spTree>
    <p:extLst>
      <p:ext uri="{BB962C8B-B14F-4D97-AF65-F5344CB8AC3E}">
        <p14:creationId xmlns:p14="http://schemas.microsoft.com/office/powerpoint/2010/main" val="427009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4A72407-28A5-424C-A145-4A0A41A1A16B}"/>
              </a:ext>
            </a:extLst>
          </p:cNvPr>
          <p:cNvSpPr>
            <a:spLocks noGrp="1"/>
          </p:cNvSpPr>
          <p:nvPr>
            <p:ph idx="1"/>
          </p:nvPr>
        </p:nvSpPr>
        <p:spPr>
          <a:xfrm>
            <a:off x="705394" y="1920240"/>
            <a:ext cx="10648407" cy="3885700"/>
          </a:xfrm>
        </p:spPr>
        <p:txBody>
          <a:bodyPr>
            <a:noAutofit/>
          </a:bodyPr>
          <a:lstStyle/>
          <a:p>
            <a:pPr marL="457200" indent="-457200" algn="just">
              <a:lnSpc>
                <a:spcPct val="112000"/>
              </a:lnSpc>
              <a:spcBef>
                <a:spcPts val="600"/>
              </a:spcBef>
              <a:spcAft>
                <a:spcPts val="300"/>
              </a:spcAft>
              <a:buAutoNum type="arabicPeriod"/>
            </a:pPr>
            <a:r>
              <a:rPr lang="en-US" sz="1800" b="1" dirty="0">
                <a:latin typeface="Arial" panose="020B0604020202020204" pitchFamily="34" charset="0"/>
                <a:cs typeface="Arial" panose="020B0604020202020204" pitchFamily="34" charset="0"/>
              </a:rPr>
              <a:t>Assess</a:t>
            </a:r>
            <a:r>
              <a:rPr lang="en-US" sz="1800" dirty="0">
                <a:latin typeface="Arial" panose="020B0604020202020204" pitchFamily="34" charset="0"/>
                <a:cs typeface="Arial" panose="020B0604020202020204" pitchFamily="34" charset="0"/>
              </a:rPr>
              <a:t> the </a:t>
            </a:r>
            <a:r>
              <a:rPr lang="en-US" sz="1800" u="sng" dirty="0">
                <a:latin typeface="Arial" panose="020B0604020202020204" pitchFamily="34" charset="0"/>
                <a:cs typeface="Arial" panose="020B0604020202020204" pitchFamily="34" charset="0"/>
              </a:rPr>
              <a:t>progress made by the UNFF and its members </a:t>
            </a:r>
            <a:r>
              <a:rPr lang="en-US" sz="1800" dirty="0">
                <a:latin typeface="Arial" panose="020B0604020202020204" pitchFamily="34" charset="0"/>
                <a:cs typeface="Arial" panose="020B0604020202020204" pitchFamily="34" charset="0"/>
              </a:rPr>
              <a:t>towards the objectives of the international arrangement on forests (IAF) / ECOSOC Res. 2015/33.</a:t>
            </a:r>
          </a:p>
          <a:p>
            <a:pPr marL="457200" indent="-457200" algn="just">
              <a:lnSpc>
                <a:spcPct val="112000"/>
              </a:lnSpc>
              <a:spcBef>
                <a:spcPts val="600"/>
              </a:spcBef>
              <a:spcAft>
                <a:spcPts val="300"/>
              </a:spcAft>
              <a:buFont typeface="Arial" panose="020B0604020202020204" pitchFamily="34" charset="0"/>
              <a:buAutoNum type="arabicPeriod"/>
            </a:pPr>
            <a:r>
              <a:rPr lang="en-US" sz="1800" b="1" dirty="0">
                <a:latin typeface="Arial" panose="020B0604020202020204" pitchFamily="34" charset="0"/>
                <a:cs typeface="Arial" panose="020B0604020202020204" pitchFamily="34" charset="0"/>
              </a:rPr>
              <a:t>Analyze</a:t>
            </a:r>
            <a:r>
              <a:rPr lang="en-US" sz="1800"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rPr>
              <a:t>the Forum's performance</a:t>
            </a:r>
            <a:r>
              <a:rPr lang="en-US" sz="1800" dirty="0">
                <a:latin typeface="Arial" panose="020B0604020202020204" pitchFamily="34" charset="0"/>
                <a:cs typeface="Arial" panose="020B0604020202020204" pitchFamily="34" charset="0"/>
              </a:rPr>
              <a:t>, its </a:t>
            </a:r>
            <a:r>
              <a:rPr lang="en-US" sz="1800" u="sng" dirty="0">
                <a:latin typeface="Arial" panose="020B0604020202020204" pitchFamily="34" charset="0"/>
                <a:cs typeface="Arial" panose="020B0604020202020204" pitchFamily="34" charset="0"/>
              </a:rPr>
              <a:t>impact on global forest policy </a:t>
            </a:r>
            <a:r>
              <a:rPr lang="en-US" sz="1800" dirty="0">
                <a:latin typeface="Arial" panose="020B0604020202020204" pitchFamily="34" charset="0"/>
                <a:cs typeface="Arial" panose="020B0604020202020204" pitchFamily="34" charset="0"/>
              </a:rPr>
              <a:t>and on </a:t>
            </a:r>
            <a:r>
              <a:rPr lang="en-US" sz="1800" u="sng" dirty="0">
                <a:latin typeface="Arial" panose="020B0604020202020204" pitchFamily="34" charset="0"/>
                <a:cs typeface="Arial" panose="020B0604020202020204" pitchFamily="34" charset="0"/>
              </a:rPr>
              <a:t>the work of high-level political forum (HLPF) </a:t>
            </a:r>
            <a:r>
              <a:rPr lang="en-US" sz="1800" dirty="0">
                <a:latin typeface="Arial" panose="020B0604020202020204" pitchFamily="34" charset="0"/>
                <a:cs typeface="Arial" panose="020B0604020202020204" pitchFamily="34" charset="0"/>
              </a:rPr>
              <a:t>on sustainable development, to increase its effectiveness.</a:t>
            </a:r>
          </a:p>
          <a:p>
            <a:pPr marL="457200" indent="-457200" algn="just">
              <a:lnSpc>
                <a:spcPct val="112000"/>
              </a:lnSpc>
              <a:spcBef>
                <a:spcPts val="600"/>
              </a:spcBef>
              <a:spcAft>
                <a:spcPts val="300"/>
              </a:spcAft>
              <a:buFont typeface="Arial" panose="020B0604020202020204" pitchFamily="34" charset="0"/>
              <a:buAutoNum type="arabicPeriod"/>
            </a:pPr>
            <a:r>
              <a:rPr lang="en-US" sz="1800" b="1" dirty="0">
                <a:latin typeface="Arial" panose="020B0604020202020204" pitchFamily="34" charset="0"/>
                <a:cs typeface="Arial" panose="020B0604020202020204" pitchFamily="34" charset="0"/>
              </a:rPr>
              <a:t>Explore</a:t>
            </a:r>
            <a:r>
              <a:rPr lang="en-US" sz="1800" dirty="0">
                <a:latin typeface="Arial" panose="020B0604020202020204" pitchFamily="34" charset="0"/>
                <a:cs typeface="Arial" panose="020B0604020202020204" pitchFamily="34" charset="0"/>
              </a:rPr>
              <a:t> measures to </a:t>
            </a:r>
            <a:r>
              <a:rPr lang="en-US" sz="1800" u="sng" dirty="0">
                <a:latin typeface="Arial" panose="020B0604020202020204" pitchFamily="34" charset="0"/>
                <a:cs typeface="Arial" panose="020B0604020202020204" pitchFamily="34" charset="0"/>
              </a:rPr>
              <a:t>enhance annual Forum sessions </a:t>
            </a:r>
            <a:r>
              <a:rPr lang="en-US" sz="1800" dirty="0">
                <a:latin typeface="Arial" panose="020B0604020202020204" pitchFamily="34" charset="0"/>
                <a:cs typeface="Arial" panose="020B0604020202020204" pitchFamily="34" charset="0"/>
              </a:rPr>
              <a:t>and </a:t>
            </a:r>
            <a:r>
              <a:rPr lang="en-US" sz="1800" u="sng" dirty="0">
                <a:latin typeface="Arial" panose="020B0604020202020204" pitchFamily="34" charset="0"/>
                <a:cs typeface="Arial" panose="020B0604020202020204" pitchFamily="34" charset="0"/>
              </a:rPr>
              <a:t>member participation in intersessional activities</a:t>
            </a:r>
            <a:r>
              <a:rPr lang="en-US" sz="1800" dirty="0">
                <a:latin typeface="Arial" panose="020B0604020202020204" pitchFamily="34" charset="0"/>
                <a:cs typeface="Arial" panose="020B0604020202020204" pitchFamily="34" charset="0"/>
              </a:rPr>
              <a:t> to foster the achievement of the global forest goals (GFGs).</a:t>
            </a:r>
          </a:p>
          <a:p>
            <a:pPr marL="457200" indent="-457200" algn="just">
              <a:lnSpc>
                <a:spcPct val="112000"/>
              </a:lnSpc>
              <a:spcBef>
                <a:spcPts val="600"/>
              </a:spcBef>
              <a:spcAft>
                <a:spcPts val="300"/>
              </a:spcAft>
              <a:buFont typeface="+mj-lt"/>
              <a:buAutoNum type="arabicPeriod" startAt="4"/>
            </a:pPr>
            <a:r>
              <a:rPr lang="en-US" sz="1800" b="1" dirty="0">
                <a:latin typeface="Arial" panose="020B0604020202020204" pitchFamily="34" charset="0"/>
                <a:cs typeface="Arial" panose="020B0604020202020204" pitchFamily="34" charset="0"/>
              </a:rPr>
              <a:t>Identify</a:t>
            </a:r>
            <a:r>
              <a:rPr lang="en-US" sz="1800" dirty="0">
                <a:latin typeface="Arial" panose="020B0604020202020204" pitchFamily="34" charset="0"/>
                <a:cs typeface="Arial" panose="020B0604020202020204" pitchFamily="34" charset="0"/>
              </a:rPr>
              <a:t> means to </a:t>
            </a:r>
            <a:r>
              <a:rPr lang="en-US" sz="1800" u="sng" dirty="0">
                <a:latin typeface="Arial" panose="020B0604020202020204" pitchFamily="34" charset="0"/>
                <a:cs typeface="Arial" panose="020B0604020202020204" pitchFamily="34" charset="0"/>
              </a:rPr>
              <a:t>encourage the submission of more VNRs</a:t>
            </a:r>
            <a:r>
              <a:rPr lang="en-US" sz="1800" dirty="0">
                <a:latin typeface="Arial" panose="020B0604020202020204" pitchFamily="34" charset="0"/>
                <a:cs typeface="Arial" panose="020B0604020202020204" pitchFamily="34" charset="0"/>
              </a:rPr>
              <a:t> and to </a:t>
            </a:r>
            <a:r>
              <a:rPr lang="en-US" sz="1800" u="sng" dirty="0">
                <a:latin typeface="Arial" panose="020B0604020202020204" pitchFamily="34" charset="0"/>
                <a:cs typeface="Arial" panose="020B0604020202020204" pitchFamily="34" charset="0"/>
              </a:rPr>
              <a:t>encourage increased VNCs </a:t>
            </a:r>
            <a:r>
              <a:rPr lang="en-US" sz="1800" dirty="0">
                <a:latin typeface="Arial" panose="020B0604020202020204" pitchFamily="34" charset="0"/>
                <a:cs typeface="Arial" panose="020B0604020202020204" pitchFamily="34" charset="0"/>
              </a:rPr>
              <a:t>and promote their effectiveness.</a:t>
            </a:r>
          </a:p>
          <a:p>
            <a:pPr marL="0" indent="0" algn="just">
              <a:lnSpc>
                <a:spcPct val="112000"/>
              </a:lnSpc>
              <a:spcBef>
                <a:spcPts val="600"/>
              </a:spcBef>
              <a:spcAft>
                <a:spcPts val="300"/>
              </a:spcAft>
              <a:buNone/>
            </a:pPr>
            <a:r>
              <a:rPr lang="en-US" sz="1800" u="sng" dirty="0">
                <a:latin typeface="Arial" panose="020B0604020202020204" pitchFamily="34" charset="0"/>
                <a:cs typeface="Arial" panose="020B0604020202020204" pitchFamily="34" charset="0"/>
              </a:rPr>
              <a:t>To carry out the above-mentioned tasks to</a:t>
            </a:r>
            <a:r>
              <a:rPr lang="en-US" sz="1800"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rPr>
              <a:t>submit it to the open-ended intergovernmental AHEG </a:t>
            </a:r>
            <a:r>
              <a:rPr lang="en-US" sz="1800"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Ad hoc </a:t>
            </a:r>
            <a:r>
              <a:rPr lang="en-US" sz="1800" dirty="0">
                <a:latin typeface="Arial" panose="020B0604020202020204" pitchFamily="34" charset="0"/>
                <a:cs typeface="Arial" panose="020B0604020202020204" pitchFamily="34" charset="0"/>
              </a:rPr>
              <a:t>Expert Group).</a:t>
            </a:r>
          </a:p>
          <a:p>
            <a:pPr marL="457200" indent="-457200" algn="just">
              <a:lnSpc>
                <a:spcPct val="112000"/>
              </a:lnSpc>
              <a:spcBef>
                <a:spcPts val="600"/>
              </a:spcBef>
              <a:spcAft>
                <a:spcPts val="300"/>
              </a:spcAft>
              <a:buFont typeface="Arial" panose="020B0604020202020204" pitchFamily="34" charset="0"/>
              <a:buAutoNum type="arabicPeriod"/>
            </a:pPr>
            <a:endParaRPr lang="en-US" sz="20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3</a:t>
            </a:fld>
            <a:endParaRPr lang="en-US" sz="1400" dirty="0">
              <a:latin typeface="Arial" panose="020B0604020202020204" pitchFamily="34" charset="0"/>
              <a:cs typeface="Arial" panose="020B0604020202020204" pitchFamily="34" charset="0"/>
            </a:endParaRPr>
          </a:p>
        </p:txBody>
      </p:sp>
      <p:sp>
        <p:nvSpPr>
          <p:cNvPr id="6" name="Retângulo 5"/>
          <p:cNvSpPr/>
          <p:nvPr/>
        </p:nvSpPr>
        <p:spPr>
          <a:xfrm>
            <a:off x="766354" y="547650"/>
            <a:ext cx="10526486" cy="584775"/>
          </a:xfrm>
          <a:prstGeom prst="rect">
            <a:avLst/>
          </a:prstGeom>
        </p:spPr>
        <p:txBody>
          <a:bodyPr wrap="square">
            <a:spAutoFit/>
          </a:bodyPr>
          <a:lstStyle/>
          <a:p>
            <a:r>
              <a:rPr lang="en-US" sz="3200" b="1" dirty="0">
                <a:solidFill>
                  <a:schemeClr val="bg1"/>
                </a:solidFill>
                <a:latin typeface="Montserrat"/>
                <a:cs typeface="Arial" panose="020B0604020202020204" pitchFamily="34" charset="0"/>
              </a:rPr>
              <a:t>Introduction </a:t>
            </a:r>
            <a:endParaRPr lang="pt-BR" sz="3200" b="1" dirty="0">
              <a:solidFill>
                <a:schemeClr val="bg1"/>
              </a:solidFill>
              <a:latin typeface="Montserrat"/>
              <a:cs typeface="Arial" panose="020B0604020202020204" pitchFamily="34" charset="0"/>
            </a:endParaRPr>
          </a:p>
        </p:txBody>
      </p:sp>
      <p:sp>
        <p:nvSpPr>
          <p:cNvPr id="7" name="Content Placeholder 3">
            <a:extLst>
              <a:ext uri="{FF2B5EF4-FFF2-40B4-BE49-F238E27FC236}">
                <a16:creationId xmlns:a16="http://schemas.microsoft.com/office/drawing/2014/main" id="{44A72407-28A5-424C-A145-4A0A41A1A16B}"/>
              </a:ext>
            </a:extLst>
          </p:cNvPr>
          <p:cNvSpPr txBox="1">
            <a:spLocks/>
          </p:cNvSpPr>
          <p:nvPr/>
        </p:nvSpPr>
        <p:spPr>
          <a:xfrm>
            <a:off x="616770" y="1474305"/>
            <a:ext cx="11575230" cy="5595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mn-cs"/>
              </a:defRPr>
            </a:lvl1pPr>
            <a:lvl2pPr marL="684213"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a:ea typeface="+mn-ea"/>
                <a:cs typeface="+mn-cs"/>
              </a:defRPr>
            </a:lvl2pPr>
            <a:lvl3pPr marL="684213"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a:ea typeface="+mn-ea"/>
                <a:cs typeface="+mn-cs"/>
              </a:defRPr>
            </a:lvl3pPr>
            <a:lvl4pPr marL="684213"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a:ea typeface="+mn-ea"/>
                <a:cs typeface="+mn-cs"/>
              </a:defRPr>
            </a:lvl4pPr>
            <a:lvl5pPr marL="684213"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2000"/>
              </a:lnSpc>
              <a:spcBef>
                <a:spcPts val="600"/>
              </a:spcBef>
              <a:spcAft>
                <a:spcPts val="300"/>
              </a:spcAft>
              <a:buNone/>
            </a:pPr>
            <a:r>
              <a:rPr lang="en-US" sz="2000" b="1" dirty="0">
                <a:latin typeface="Arial" panose="020B0604020202020204" pitchFamily="34" charset="0"/>
                <a:cs typeface="Arial" panose="020B0604020202020204" pitchFamily="34" charset="0"/>
              </a:rPr>
              <a:t>Actions involving the Assessment  A of the UNFF and its Members</a:t>
            </a:r>
          </a:p>
        </p:txBody>
      </p:sp>
    </p:spTree>
    <p:extLst>
      <p:ext uri="{BB962C8B-B14F-4D97-AF65-F5344CB8AC3E}">
        <p14:creationId xmlns:p14="http://schemas.microsoft.com/office/powerpoint/2010/main" val="183020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43C4-D97C-4161-A7D0-4E1CC422529B}"/>
              </a:ext>
            </a:extLst>
          </p:cNvPr>
          <p:cNvSpPr>
            <a:spLocks noGrp="1"/>
          </p:cNvSpPr>
          <p:nvPr>
            <p:ph type="title"/>
          </p:nvPr>
        </p:nvSpPr>
        <p:spPr>
          <a:xfrm>
            <a:off x="837111" y="543118"/>
            <a:ext cx="10517777" cy="535531"/>
          </a:xfrm>
        </p:spPr>
        <p:txBody>
          <a:bodyPr wrap="square">
            <a:spAutoFit/>
          </a:bodyPr>
          <a:lstStyle/>
          <a:p>
            <a:r>
              <a:rPr lang="en-US" sz="3200" dirty="0">
                <a:solidFill>
                  <a:schemeClr val="bg1"/>
                </a:solidFill>
                <a:ea typeface="+mn-ea"/>
                <a:cs typeface="Arial" panose="020B0604020202020204" pitchFamily="34" charset="0"/>
              </a:rPr>
              <a:t>Sources of Information</a:t>
            </a:r>
          </a:p>
        </p:txBody>
      </p:sp>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4</a:t>
            </a:fld>
            <a:endParaRPr lang="en-US" sz="1400"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44A72407-28A5-424C-A145-4A0A41A1A16B}"/>
              </a:ext>
            </a:extLst>
          </p:cNvPr>
          <p:cNvSpPr>
            <a:spLocks noGrp="1"/>
          </p:cNvSpPr>
          <p:nvPr>
            <p:ph sz="half" idx="4294967295"/>
          </p:nvPr>
        </p:nvSpPr>
        <p:spPr>
          <a:xfrm>
            <a:off x="743931" y="1554480"/>
            <a:ext cx="10609870" cy="5128950"/>
          </a:xfrm>
        </p:spPr>
        <p:txBody>
          <a:bodyPr>
            <a:noAutofit/>
          </a:bodyPr>
          <a:lstStyle/>
          <a:p>
            <a:pPr marL="457200" indent="-457200" algn="just">
              <a:lnSpc>
                <a:spcPct val="112000"/>
              </a:lnSpc>
              <a:spcBef>
                <a:spcPts val="600"/>
              </a:spcBef>
              <a:spcAft>
                <a:spcPts val="1200"/>
              </a:spcAft>
              <a:buFont typeface="+mj-lt"/>
              <a:buAutoNum type="arabicPeriod"/>
            </a:pPr>
            <a:r>
              <a:rPr lang="en-US" sz="1800" dirty="0">
                <a:latin typeface="Arial" panose="020B0604020202020204" pitchFamily="34" charset="0"/>
                <a:cs typeface="Arial" panose="020B0604020202020204" pitchFamily="34" charset="0"/>
              </a:rPr>
              <a:t>Review of documents/info on UN-related websites (UNFF, UNDESA, ECOSOC), other relevant publications;</a:t>
            </a:r>
          </a:p>
          <a:p>
            <a:pPr marL="457200" indent="-457200" algn="just">
              <a:lnSpc>
                <a:spcPct val="112000"/>
              </a:lnSpc>
              <a:spcBef>
                <a:spcPts val="600"/>
              </a:spcBef>
              <a:spcAft>
                <a:spcPts val="1200"/>
              </a:spcAft>
              <a:buFont typeface="+mj-lt"/>
              <a:buAutoNum type="arabicPeriod"/>
            </a:pPr>
            <a:r>
              <a:rPr lang="en-US" sz="1800" dirty="0">
                <a:latin typeface="Arial" panose="020B0604020202020204" pitchFamily="34" charset="0"/>
                <a:cs typeface="Arial" panose="020B0604020202020204" pitchFamily="34" charset="0"/>
              </a:rPr>
              <a:t>Review of documents/info provided by UNFFS;</a:t>
            </a:r>
          </a:p>
          <a:p>
            <a:pPr marL="457200" indent="-457200" algn="just">
              <a:lnSpc>
                <a:spcPct val="112000"/>
              </a:lnSpc>
              <a:spcBef>
                <a:spcPts val="600"/>
              </a:spcBef>
              <a:buFont typeface="+mj-lt"/>
              <a:buAutoNum type="arabicPeriod"/>
            </a:pPr>
            <a:r>
              <a:rPr lang="en-US" sz="1800" dirty="0">
                <a:latin typeface="Arial" panose="020B0604020202020204" pitchFamily="34" charset="0"/>
                <a:cs typeface="Arial" panose="020B0604020202020204" pitchFamily="34" charset="0"/>
              </a:rPr>
              <a:t>Responses to consolidated survey developed by Consultants to gather views from UNFF member states, CPF members, and relevant stakeholders on actions A  to J (Annex to ECOSOC Res. 2022/17)</a:t>
            </a:r>
          </a:p>
          <a:p>
            <a:pPr lvl="1" algn="just">
              <a:lnSpc>
                <a:spcPct val="112000"/>
              </a:lnSpc>
              <a:spcBef>
                <a:spcPts val="600"/>
              </a:spcBef>
            </a:pPr>
            <a:r>
              <a:rPr lang="en-US" sz="1800" dirty="0">
                <a:latin typeface="Arial" panose="020B0604020202020204" pitchFamily="34" charset="0"/>
                <a:cs typeface="Arial" panose="020B0604020202020204" pitchFamily="34" charset="0"/>
              </a:rPr>
              <a:t>Survey included 6 questions on Assessment A</a:t>
            </a:r>
          </a:p>
          <a:p>
            <a:pPr lvl="1" algn="just">
              <a:lnSpc>
                <a:spcPct val="112000"/>
              </a:lnSpc>
              <a:spcBef>
                <a:spcPts val="600"/>
              </a:spcBef>
            </a:pPr>
            <a:r>
              <a:rPr lang="en-US" sz="1800" dirty="0">
                <a:latin typeface="Arial" panose="020B0604020202020204" pitchFamily="34" charset="0"/>
                <a:cs typeface="Arial" panose="020B0604020202020204" pitchFamily="34" charset="0"/>
              </a:rPr>
              <a:t>Total of 26 contributions – all of them responded to assessment A</a:t>
            </a:r>
          </a:p>
          <a:p>
            <a:pPr marL="457200" indent="-457200" algn="just">
              <a:lnSpc>
                <a:spcPct val="112000"/>
              </a:lnSpc>
              <a:spcBef>
                <a:spcPts val="600"/>
              </a:spcBef>
              <a:spcAft>
                <a:spcPts val="1200"/>
              </a:spcAft>
              <a:buFont typeface="+mj-lt"/>
              <a:buAutoNum type="arabicPeriod"/>
            </a:pPr>
            <a:r>
              <a:rPr lang="en-US" sz="1800" dirty="0">
                <a:latin typeface="Arial" panose="020B0604020202020204" pitchFamily="34" charset="0"/>
                <a:cs typeface="Arial" panose="020B0604020202020204" pitchFamily="34" charset="0"/>
              </a:rPr>
              <a:t>Additionally: Direct contact (via e-mail / telephone) with the UNFF focal points of selected countries, considering the most forested countries / impact on global timber trade.</a:t>
            </a:r>
          </a:p>
          <a:p>
            <a:pPr marL="0" lvl="2" indent="0" algn="just">
              <a:lnSpc>
                <a:spcPct val="112000"/>
              </a:lnSpc>
              <a:spcBef>
                <a:spcPts val="600"/>
              </a:spcBef>
              <a:spcAft>
                <a:spcPts val="1200"/>
              </a:spcAft>
              <a:buNone/>
            </a:pPr>
            <a:r>
              <a:rPr lang="en-US" sz="1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42321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5</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09896" y="499446"/>
            <a:ext cx="10543904" cy="584775"/>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dirty="0"/>
              <a:t>Conclusions</a:t>
            </a:r>
          </a:p>
        </p:txBody>
      </p:sp>
      <p:graphicFrame>
        <p:nvGraphicFramePr>
          <p:cNvPr id="8" name="Tabela 7"/>
          <p:cNvGraphicFramePr>
            <a:graphicFrameLocks noGrp="1"/>
          </p:cNvGraphicFramePr>
          <p:nvPr>
            <p:extLst>
              <p:ext uri="{D42A27DB-BD31-4B8C-83A1-F6EECF244321}">
                <p14:modId xmlns:p14="http://schemas.microsoft.com/office/powerpoint/2010/main" val="3373309107"/>
              </p:ext>
            </p:extLst>
          </p:nvPr>
        </p:nvGraphicFramePr>
        <p:xfrm>
          <a:off x="894521" y="2189345"/>
          <a:ext cx="10520978" cy="3644040"/>
        </p:xfrm>
        <a:graphic>
          <a:graphicData uri="http://schemas.openxmlformats.org/drawingml/2006/table">
            <a:tbl>
              <a:tblPr firstRow="1" bandRow="1">
                <a:tableStyleId>{22838BEF-8BB2-4498-84A7-C5851F593DF1}</a:tableStyleId>
              </a:tblPr>
              <a:tblGrid>
                <a:gridCol w="565529">
                  <a:extLst>
                    <a:ext uri="{9D8B030D-6E8A-4147-A177-3AD203B41FA5}">
                      <a16:colId xmlns:a16="http://schemas.microsoft.com/office/drawing/2014/main" val="20000"/>
                    </a:ext>
                  </a:extLst>
                </a:gridCol>
                <a:gridCol w="9955449">
                  <a:extLst>
                    <a:ext uri="{9D8B030D-6E8A-4147-A177-3AD203B41FA5}">
                      <a16:colId xmlns:a16="http://schemas.microsoft.com/office/drawing/2014/main" val="20001"/>
                    </a:ext>
                  </a:extLst>
                </a:gridCol>
              </a:tblGrid>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b="0" i="1" dirty="0">
                          <a:latin typeface="Arial" panose="020B0604020202020204" pitchFamily="34" charset="0"/>
                          <a:cs typeface="Arial" panose="020B0604020202020204" pitchFamily="34" charset="0"/>
                        </a:rPr>
                        <a:t>1.</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Progress made by the UNFF and its Members towards the objectives of the IAF</a:t>
                      </a:r>
                      <a:endParaRPr lang="pt-BR" b="0" i="1" dirty="0">
                        <a:latin typeface="Arial" panose="020B0604020202020204" pitchFamily="34" charset="0"/>
                        <a:cs typeface="Arial" panose="020B0604020202020204" pitchFamily="34" charset="0"/>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0"/>
                  </a:ext>
                </a:extLst>
              </a:tr>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b="0" i="1" dirty="0">
                          <a:latin typeface="Arial" panose="020B0604020202020204" pitchFamily="34" charset="0"/>
                          <a:cs typeface="Arial" panose="020B0604020202020204" pitchFamily="34" charset="0"/>
                        </a:rPr>
                        <a:t>2.</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IAF Objectives with less or no progress </a:t>
                      </a:r>
                      <a:endParaRPr lang="pt-BR" b="0" i="1" dirty="0">
                        <a:latin typeface="Arial" panose="020B0604020202020204" pitchFamily="34" charset="0"/>
                        <a:cs typeface="Arial" panose="020B0604020202020204" pitchFamily="34" charset="0"/>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3.</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The IAF beyond 2015 operating in a transparent, effective, efficient, and accountable manner </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4.</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Progress made by UNFF considering its core functions (Resolution 2015/33, para. 3) </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3"/>
                  </a:ext>
                </a:extLst>
              </a:tr>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b="0" i="1" dirty="0">
                          <a:latin typeface="Arial" panose="020B0604020202020204" pitchFamily="34" charset="0"/>
                          <a:cs typeface="Arial" panose="020B0604020202020204" pitchFamily="34" charset="0"/>
                        </a:rPr>
                        <a:t>5.</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Level of engagement  of Members  and Stakeholders in the Forum’s intersessional activities and suggestions to improve UNFF’s annual sessions </a:t>
                      </a:r>
                      <a:endParaRPr lang="pt-BR" b="0" i="1" dirty="0">
                        <a:latin typeface="Arial" panose="020B0604020202020204" pitchFamily="34" charset="0"/>
                        <a:cs typeface="Arial" panose="020B0604020202020204" pitchFamily="34" charset="0"/>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590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BR" b="0" i="1" dirty="0">
                          <a:latin typeface="Arial" panose="020B0604020202020204" pitchFamily="34" charset="0"/>
                          <a:cs typeface="Arial" panose="020B0604020202020204" pitchFamily="34" charset="0"/>
                        </a:rPr>
                        <a:t>6.</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1" dirty="0">
                          <a:latin typeface="Arial" panose="020B0604020202020204" pitchFamily="34" charset="0"/>
                          <a:cs typeface="Arial" panose="020B0604020202020204" pitchFamily="34" charset="0"/>
                        </a:rPr>
                        <a:t>Encourage more UNFF Members to submit voluntary</a:t>
                      </a:r>
                      <a:r>
                        <a:rPr lang="en-US" sz="1800" b="0" i="1" baseline="0" dirty="0">
                          <a:latin typeface="Arial" panose="020B0604020202020204" pitchFamily="34" charset="0"/>
                          <a:cs typeface="Arial" panose="020B0604020202020204" pitchFamily="34" charset="0"/>
                        </a:rPr>
                        <a:t> national</a:t>
                      </a:r>
                      <a:r>
                        <a:rPr lang="en-US" sz="1800" b="0" i="1" dirty="0">
                          <a:latin typeface="Arial" panose="020B0604020202020204" pitchFamily="34" charset="0"/>
                          <a:cs typeface="Arial" panose="020B0604020202020204" pitchFamily="34" charset="0"/>
                        </a:rPr>
                        <a:t> reports (VNRs) and voluntary national contributions  (VNCs)</a:t>
                      </a:r>
                      <a:endParaRPr lang="pt-BR" b="0" i="1" dirty="0">
                        <a:latin typeface="Arial" panose="020B0604020202020204" pitchFamily="34" charset="0"/>
                        <a:cs typeface="Arial" panose="020B0604020202020204" pitchFamily="34" charset="0"/>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
        <p:nvSpPr>
          <p:cNvPr id="7" name="CaixaDeTexto 6">
            <a:extLst>
              <a:ext uri="{FF2B5EF4-FFF2-40B4-BE49-F238E27FC236}">
                <a16:creationId xmlns:a16="http://schemas.microsoft.com/office/drawing/2014/main" id="{CCC18C3C-E535-D169-4EF8-F0C4330FABD4}"/>
              </a:ext>
            </a:extLst>
          </p:cNvPr>
          <p:cNvSpPr txBox="1"/>
          <p:nvPr/>
        </p:nvSpPr>
        <p:spPr>
          <a:xfrm>
            <a:off x="894521" y="1710397"/>
            <a:ext cx="7160907" cy="400110"/>
          </a:xfrm>
          <a:prstGeom prst="rect">
            <a:avLst/>
          </a:prstGeom>
          <a:noFill/>
        </p:spPr>
        <p:txBody>
          <a:bodyPr wrap="square">
            <a:spAutoFit/>
          </a:bodyPr>
          <a:lstStyle/>
          <a:p>
            <a:r>
              <a:rPr kumimoji="0" lang="en-US" sz="2000" b="1" i="0" u="none" strike="noStrike" kern="1200" cap="none" spc="0" normalizeH="0" baseline="0" noProof="0" dirty="0">
                <a:ln>
                  <a:noFill/>
                </a:ln>
                <a:solidFill>
                  <a:prstClr val="black"/>
                </a:solidFill>
                <a:effectLst/>
                <a:uLnTx/>
                <a:uFillTx/>
                <a:latin typeface="Calibri"/>
                <a:ea typeface="+mn-ea"/>
                <a:cs typeface="+mn-cs"/>
              </a:rPr>
              <a:t>The assessment and findings are considered in</a:t>
            </a:r>
            <a:r>
              <a:rPr lang="en-US" sz="2000" b="1" dirty="0">
                <a:solidFill>
                  <a:prstClr val="black"/>
                </a:solidFill>
                <a:latin typeface="Calibri"/>
              </a:rPr>
              <a:t> </a:t>
            </a:r>
            <a:r>
              <a:rPr kumimoji="0" lang="en-US" sz="2000" b="1" i="0" u="none" strike="noStrike" kern="1200" cap="none" spc="0" normalizeH="0" baseline="0" noProof="0" dirty="0">
                <a:ln>
                  <a:noFill/>
                </a:ln>
                <a:solidFill>
                  <a:prstClr val="black"/>
                </a:solidFill>
                <a:effectLst/>
                <a:uLnTx/>
                <a:uFillTx/>
                <a:latin typeface="Calibri"/>
                <a:ea typeface="+mn-ea"/>
                <a:cs typeface="+mn-cs"/>
              </a:rPr>
              <a:t>six main themes</a:t>
            </a:r>
            <a:endParaRPr lang="pt-BR" sz="2000" b="1" dirty="0"/>
          </a:p>
        </p:txBody>
      </p:sp>
    </p:spTree>
    <p:extLst>
      <p:ext uri="{BB962C8B-B14F-4D97-AF65-F5344CB8AC3E}">
        <p14:creationId xmlns:p14="http://schemas.microsoft.com/office/powerpoint/2010/main" val="264377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6</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792480" y="394244"/>
            <a:ext cx="10561320" cy="830997"/>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400" dirty="0"/>
              <a:t>1. Progress made by the UNFF and its Members towards the objectives of the IAF</a:t>
            </a:r>
          </a:p>
        </p:txBody>
      </p:sp>
      <p:sp>
        <p:nvSpPr>
          <p:cNvPr id="8" name="Retângulo 7"/>
          <p:cNvSpPr/>
          <p:nvPr/>
        </p:nvSpPr>
        <p:spPr>
          <a:xfrm>
            <a:off x="885825" y="1554480"/>
            <a:ext cx="10561320" cy="3939540"/>
          </a:xfrm>
          <a:prstGeom prst="rect">
            <a:avLst/>
          </a:prstGeom>
        </p:spPr>
        <p:txBody>
          <a:bodyPr wrap="square">
            <a:spAutoFit/>
          </a:bodyPr>
          <a:lstStyle/>
          <a:p>
            <a:pPr algn="just">
              <a:spcBef>
                <a:spcPts val="600"/>
              </a:spcBef>
              <a:spcAft>
                <a:spcPts val="600"/>
              </a:spcAft>
            </a:pPr>
            <a:r>
              <a:rPr lang="en-US" sz="2000" dirty="0">
                <a:latin typeface="Arial" panose="020B0604020202020204" pitchFamily="34" charset="0"/>
                <a:cs typeface="Arial" panose="020B0604020202020204" pitchFamily="34" charset="0"/>
              </a:rPr>
              <a:t>Overall, UNFF has provided capacity building to member states and developed the financial and technical assistances. </a:t>
            </a:r>
          </a:p>
          <a:p>
            <a:pPr algn="just">
              <a:spcBef>
                <a:spcPts val="600"/>
              </a:spcBef>
              <a:spcAft>
                <a:spcPts val="600"/>
              </a:spcAft>
            </a:pPr>
            <a:r>
              <a:rPr lang="en-US" sz="2000" dirty="0">
                <a:latin typeface="Arial" panose="020B0604020202020204" pitchFamily="34" charset="0"/>
                <a:cs typeface="Arial" panose="020B0604020202020204" pitchFamily="34" charset="0"/>
              </a:rPr>
              <a:t>The relevant conclusions are:</a:t>
            </a:r>
          </a:p>
          <a:p>
            <a:pPr marL="285750" indent="-285750" algn="just">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non-binding nature of UNFI (UN Forest Instrument) is the main challenge to achieving progress, which depends on the political will and engagement of member states</a:t>
            </a:r>
          </a:p>
          <a:p>
            <a:pPr marL="285750" indent="-285750" algn="just">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UNFF members have focused mainly on the legal fields</a:t>
            </a:r>
          </a:p>
          <a:p>
            <a:pPr marL="285750" indent="-285750" algn="just">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There is a lack of involvement of senior political leaders in the decision-making process on forestry agendas, and a need to increase efforts to achieve the GFGs</a:t>
            </a:r>
          </a:p>
          <a:p>
            <a:pPr marL="285750" indent="-285750" algn="just">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The importance of HLPF on forest agendas to develop and institutionalize forest policies through national programs has not been properly emphasized  </a:t>
            </a:r>
          </a:p>
        </p:txBody>
      </p:sp>
    </p:spTree>
    <p:extLst>
      <p:ext uri="{BB962C8B-B14F-4D97-AF65-F5344CB8AC3E}">
        <p14:creationId xmlns:p14="http://schemas.microsoft.com/office/powerpoint/2010/main" val="1710121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r>
              <a:rPr lang="en-US" sz="1400" dirty="0">
                <a:latin typeface="Arial" panose="020B0604020202020204" pitchFamily="34" charset="0"/>
                <a:cs typeface="Arial" panose="020B0604020202020204" pitchFamily="34" charset="0"/>
              </a:rPr>
              <a:t>9</a:t>
            </a: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47725" y="585171"/>
            <a:ext cx="10745860" cy="523220"/>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800" dirty="0"/>
              <a:t>2. IAF Objectives with less or no progress </a:t>
            </a:r>
          </a:p>
        </p:txBody>
      </p:sp>
      <p:sp>
        <p:nvSpPr>
          <p:cNvPr id="8" name="Retângulo 7"/>
          <p:cNvSpPr/>
          <p:nvPr/>
        </p:nvSpPr>
        <p:spPr>
          <a:xfrm>
            <a:off x="743931" y="1554480"/>
            <a:ext cx="10609869" cy="5093702"/>
          </a:xfrm>
          <a:prstGeom prst="rect">
            <a:avLst/>
          </a:prstGeom>
        </p:spPr>
        <p:txBody>
          <a:bodyPr wrap="square">
            <a:spAutoFit/>
          </a:bodyPr>
          <a:lstStyle/>
          <a:p>
            <a:pPr lvl="0" algn="just">
              <a:spcBef>
                <a:spcPts val="300"/>
              </a:spcBef>
              <a:spcAft>
                <a:spcPts val="300"/>
              </a:spcAft>
            </a:pPr>
            <a:r>
              <a:rPr lang="en-US" dirty="0">
                <a:latin typeface="Arial" panose="020B0604020202020204" pitchFamily="34" charset="0"/>
                <a:cs typeface="Arial" panose="020B0604020202020204" pitchFamily="34" charset="0"/>
              </a:rPr>
              <a:t>In general, progress has been made on all objectives. Nevertheless, Members mention that none of them have been effectively achieved due to insufficient financial, technical and technological support. </a:t>
            </a:r>
          </a:p>
          <a:p>
            <a:pPr lvl="0" algn="just">
              <a:spcBef>
                <a:spcPts val="300"/>
              </a:spcBef>
              <a:spcAft>
                <a:spcPts val="300"/>
              </a:spcAft>
            </a:pPr>
            <a:r>
              <a:rPr lang="en-US" dirty="0">
                <a:latin typeface="Arial" panose="020B0604020202020204" pitchFamily="34" charset="0"/>
                <a:cs typeface="Arial" panose="020B0604020202020204" pitchFamily="34" charset="0"/>
              </a:rPr>
              <a:t>IAF objectives with least advances are: </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Cooperation and synergies on forest related issues at all levels; </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International cooperation at all levels; </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Strengthening forest governance frameworks and means of implementation, according to UNFI, to achieve SFM.</a:t>
            </a:r>
            <a:endParaRPr lang="pt-BR" dirty="0">
              <a:latin typeface="Arial" panose="020B0604020202020204" pitchFamily="34" charset="0"/>
              <a:cs typeface="Arial" panose="020B0604020202020204" pitchFamily="34" charset="0"/>
            </a:endParaRPr>
          </a:p>
          <a:p>
            <a:pPr lvl="0" algn="just">
              <a:spcBef>
                <a:spcPts val="300"/>
              </a:spcBef>
              <a:spcAft>
                <a:spcPts val="300"/>
              </a:spcAft>
            </a:pPr>
            <a:r>
              <a:rPr lang="en-US" dirty="0">
                <a:latin typeface="Arial" panose="020B0604020202020204" pitchFamily="34" charset="0"/>
                <a:cs typeface="Arial" panose="020B0604020202020204" pitchFamily="34" charset="0"/>
              </a:rPr>
              <a:t>The main weakness on achieving the IAF goals is the inconsistent participation in stakeholders and member states engagement. It is needed to: </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Foster regional cooperation (North-South, South-South, triangular cooperation at all levels)</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Guide public forest policies towards alternatives to SFM that integrates society's controllers</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Increase efforts to support low-GDP countries in terms of financial and technical support</a:t>
            </a:r>
          </a:p>
          <a:p>
            <a:pPr marL="969962" lvl="1" indent="-342900" algn="just">
              <a:spcBef>
                <a:spcPts val="300"/>
              </a:spcBef>
              <a:spcAft>
                <a:spcPts val="300"/>
              </a:spcAft>
              <a:buFont typeface="Arial" panose="020B0604020202020204" pitchFamily="34" charset="0"/>
              <a:buChar char="•"/>
            </a:pPr>
            <a:r>
              <a:rPr lang="en-US" dirty="0">
                <a:latin typeface="Arial" panose="020B0604020202020204" pitchFamily="34" charset="0"/>
                <a:cs typeface="Arial" panose="020B0604020202020204" pitchFamily="34" charset="0"/>
              </a:rPr>
              <a:t>Strengthen forest governance structures</a:t>
            </a:r>
          </a:p>
          <a:p>
            <a:pPr marL="800100" lvl="1" indent="-342900" algn="just">
              <a:spcBef>
                <a:spcPts val="300"/>
              </a:spcBef>
              <a:spcAft>
                <a:spcPts val="300"/>
              </a:spcAft>
              <a:buFontTx/>
              <a:buChar char="-"/>
            </a:pPr>
            <a:endParaRPr lang="en-US" dirty="0">
              <a:latin typeface="Arial" panose="020B0604020202020204" pitchFamily="34" charset="0"/>
              <a:cs typeface="Arial" panose="020B0604020202020204" pitchFamily="34" charset="0"/>
            </a:endParaRPr>
          </a:p>
          <a:p>
            <a:pPr marL="800100" lvl="1" indent="-342900" algn="just">
              <a:spcBef>
                <a:spcPts val="300"/>
              </a:spcBef>
              <a:spcAft>
                <a:spcPts val="300"/>
              </a:spcAft>
              <a:buFontTx/>
              <a:buChar char="-"/>
            </a:pP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2688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400">
                <a:latin typeface="Arial" panose="020B0604020202020204" pitchFamily="34" charset="0"/>
                <a:cs typeface="Arial" panose="020B0604020202020204" pitchFamily="34" charset="0"/>
              </a:rPr>
              <a:pPr>
                <a:defRPr/>
              </a:pPr>
              <a:t>8</a:t>
            </a:fld>
            <a:endParaRPr lang="en-US" sz="1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50174" y="334645"/>
            <a:ext cx="10491651" cy="830997"/>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400" dirty="0"/>
              <a:t>3. The IAF beyond 2015 operating in a transparent, effective, efficient, and accountable manner </a:t>
            </a:r>
          </a:p>
        </p:txBody>
      </p:sp>
      <p:sp>
        <p:nvSpPr>
          <p:cNvPr id="7" name="Retângulo 6"/>
          <p:cNvSpPr/>
          <p:nvPr/>
        </p:nvSpPr>
        <p:spPr>
          <a:xfrm>
            <a:off x="822960" y="1554480"/>
            <a:ext cx="10576800" cy="4093428"/>
          </a:xfrm>
          <a:prstGeom prst="rect">
            <a:avLst/>
          </a:prstGeom>
        </p:spPr>
        <p:txBody>
          <a:bodyPr wrap="square">
            <a:spAutoFit/>
          </a:bodyPr>
          <a:lstStyle/>
          <a:p>
            <a:pPr algn="just">
              <a:spcBef>
                <a:spcPts val="600"/>
              </a:spcBef>
              <a:spcAft>
                <a:spcPts val="1200"/>
              </a:spcAft>
            </a:pPr>
            <a:r>
              <a:rPr lang="en-US" sz="2000" dirty="0">
                <a:latin typeface="Arial" panose="020B0604020202020204" pitchFamily="34" charset="0"/>
                <a:cs typeface="Arial" panose="020B0604020202020204" pitchFamily="34" charset="0"/>
              </a:rPr>
              <a:t>Overall, the IAF's operation was recognized by Member States as transparent, effective, efficient and accountable. UNFF has made efforts to reach out Member States and provide support to the program in implementing UNSPF </a:t>
            </a:r>
          </a:p>
          <a:p>
            <a:pPr lvl="0" algn="just">
              <a:spcBef>
                <a:spcPts val="600"/>
              </a:spcBef>
              <a:spcAft>
                <a:spcPts val="1200"/>
              </a:spcAft>
            </a:pPr>
            <a:r>
              <a:rPr lang="en-US" sz="2000" dirty="0">
                <a:latin typeface="Arial" panose="020B0604020202020204" pitchFamily="34" charset="0"/>
                <a:cs typeface="Arial" panose="020B0604020202020204" pitchFamily="34" charset="0"/>
              </a:rPr>
              <a:t>In spite of that, it was mentioned: </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A lack of means to track the progress of the member states in achieving the IAF goals</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Need to improve efficiency in communication among member states </a:t>
            </a:r>
          </a:p>
          <a:p>
            <a:pPr marL="800100" lvl="1" indent="-342900" algn="just">
              <a:spcBef>
                <a:spcPts val="600"/>
              </a:spcBef>
              <a:spcAft>
                <a:spcPts val="1200"/>
              </a:spcAft>
              <a:buFont typeface="Arial" panose="020B0604020202020204" pitchFamily="34" charset="0"/>
              <a:buChar char="•"/>
            </a:pPr>
            <a:r>
              <a:rPr lang="en-US" sz="2000" dirty="0">
                <a:latin typeface="Arial" panose="020B0604020202020204" pitchFamily="34" charset="0"/>
                <a:cs typeface="Arial" panose="020B0604020202020204" pitchFamily="34" charset="0"/>
              </a:rPr>
              <a:t>That UNFF organizational structure and its tasks should be more transparent, and its actions shared, e.g. the work done during the annual sessions and the inter-sessional period</a:t>
            </a:r>
            <a:endParaRPr lang="pt-B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704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2010D78-17D2-4DAB-931B-9F42C8F74E07}"/>
              </a:ext>
            </a:extLst>
          </p:cNvPr>
          <p:cNvSpPr>
            <a:spLocks noGrp="1"/>
          </p:cNvSpPr>
          <p:nvPr>
            <p:ph type="sldNum" sz="quarter" idx="12"/>
          </p:nvPr>
        </p:nvSpPr>
        <p:spPr/>
        <p:txBody>
          <a:bodyPr/>
          <a:lstStyle/>
          <a:p>
            <a:pPr>
              <a:defRPr/>
            </a:pPr>
            <a:fld id="{B017CA9B-EB37-460E-9113-CE234809A902}" type="slidenum">
              <a:rPr lang="en-US" sz="1600">
                <a:latin typeface="Arial" panose="020B0604020202020204" pitchFamily="34" charset="0"/>
                <a:cs typeface="Arial" panose="020B0604020202020204" pitchFamily="34" charset="0"/>
              </a:rPr>
              <a:pPr>
                <a:defRPr/>
              </a:pPr>
              <a:t>9</a:t>
            </a:fld>
            <a:endParaRPr lang="en-US" sz="16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1ED443C4-D97C-4161-A7D0-4E1CC422529B}"/>
              </a:ext>
            </a:extLst>
          </p:cNvPr>
          <p:cNvSpPr txBox="1">
            <a:spLocks/>
          </p:cNvSpPr>
          <p:nvPr/>
        </p:nvSpPr>
        <p:spPr>
          <a:xfrm>
            <a:off x="832757" y="578256"/>
            <a:ext cx="10526486" cy="492443"/>
          </a:xfrm>
          <a:prstGeom prst="rect">
            <a:avLst/>
          </a:prstGeom>
        </p:spPr>
        <p:txBody>
          <a:bodyPr wrap="square">
            <a:spAutoFit/>
          </a:bodyPr>
          <a:lstStyle>
            <a:defPPr>
              <a:defRPr lang="en-US"/>
            </a:defPPr>
            <a:lvl1pPr>
              <a:defRPr sz="3200" b="1">
                <a:solidFill>
                  <a:schemeClr val="bg1"/>
                </a:solidFill>
                <a:latin typeface="Montserrat"/>
                <a:cs typeface="Arial" panose="020B0604020202020204" pitchFamily="34" charset="0"/>
              </a:defRPr>
            </a:lvl1pPr>
          </a:lstStyle>
          <a:p>
            <a:r>
              <a:rPr lang="en-US" sz="2600" dirty="0"/>
              <a:t>4. Progress made by UNFF considering its core functions</a:t>
            </a:r>
            <a:endParaRPr lang="en-US" sz="2600" dirty="0">
              <a:solidFill>
                <a:schemeClr val="bg1">
                  <a:lumMod val="95000"/>
                </a:schemeClr>
              </a:solidFill>
            </a:endParaRPr>
          </a:p>
        </p:txBody>
      </p:sp>
      <p:sp>
        <p:nvSpPr>
          <p:cNvPr id="9" name="Retângulo 8"/>
          <p:cNvSpPr/>
          <p:nvPr/>
        </p:nvSpPr>
        <p:spPr>
          <a:xfrm>
            <a:off x="832757" y="1463040"/>
            <a:ext cx="10521043" cy="4585871"/>
          </a:xfrm>
          <a:prstGeom prst="rect">
            <a:avLst/>
          </a:prstGeom>
        </p:spPr>
        <p:txBody>
          <a:bodyPr wrap="square">
            <a:spAutoFit/>
          </a:bodyPr>
          <a:lstStyle/>
          <a:p>
            <a:pPr lvl="0">
              <a:spcBef>
                <a:spcPts val="600"/>
              </a:spcBef>
            </a:pPr>
            <a:r>
              <a:rPr lang="en-US" b="1" u="sng" dirty="0">
                <a:latin typeface="Arial" panose="020B0604020202020204" pitchFamily="34" charset="0"/>
                <a:cs typeface="Arial" panose="020B0604020202020204" pitchFamily="34" charset="0"/>
              </a:rPr>
              <a:t>Function a)</a:t>
            </a:r>
            <a:r>
              <a:rPr lang="en-US" b="1" dirty="0">
                <a:latin typeface="Arial" panose="020B0604020202020204" pitchFamily="34" charset="0"/>
                <a:cs typeface="Arial" panose="020B0604020202020204" pitchFamily="34" charset="0"/>
              </a:rPr>
              <a:t>: To provide a coherent, open, transparent and participatory global platform for […]</a:t>
            </a:r>
          </a:p>
          <a:p>
            <a:pPr marL="742950" lvl="1" indent="-285750" algn="just">
              <a:buFont typeface="Calibri" pitchFamily="34" charset="0"/>
              <a:buChar char="−"/>
            </a:pPr>
            <a:r>
              <a:rPr lang="en-US" sz="1600" dirty="0">
                <a:latin typeface="Arial" panose="020B0604020202020204" pitchFamily="34" charset="0"/>
                <a:cs typeface="Arial" panose="020B0604020202020204" pitchFamily="34" charset="0"/>
              </a:rPr>
              <a:t>The UNFF global platform, its annual meetings according to Member States are fundamental tools for policy dialogue and intergovernmental cooperation on SFM</a:t>
            </a:r>
          </a:p>
          <a:p>
            <a:pPr lvl="0" algn="just">
              <a:spcBef>
                <a:spcPts val="600"/>
              </a:spcBef>
            </a:pPr>
            <a:r>
              <a:rPr lang="en-US" b="1" u="sng" dirty="0">
                <a:latin typeface="Arial" panose="020B0604020202020204" pitchFamily="34" charset="0"/>
                <a:cs typeface="Arial" panose="020B0604020202020204" pitchFamily="34" charset="0"/>
              </a:rPr>
              <a:t>Function b)</a:t>
            </a:r>
            <a:r>
              <a:rPr lang="en-US" b="1" dirty="0">
                <a:latin typeface="Arial" panose="020B0604020202020204" pitchFamily="34" charset="0"/>
                <a:cs typeface="Arial" panose="020B0604020202020204" pitchFamily="34" charset="0"/>
              </a:rPr>
              <a:t>: To promote, monitor, assess the implementation of SFM […]</a:t>
            </a:r>
          </a:p>
          <a:p>
            <a:pPr marL="742950" lvl="1" indent="-285750" algn="just">
              <a:buFont typeface="Calibri" pitchFamily="34" charset="0"/>
              <a:buChar char="−"/>
            </a:pPr>
            <a:r>
              <a:rPr lang="en-US" sz="1600" dirty="0">
                <a:latin typeface="Arial" panose="020B0604020202020204" pitchFamily="34" charset="0"/>
                <a:cs typeface="Arial" panose="020B0604020202020204" pitchFamily="34" charset="0"/>
              </a:rPr>
              <a:t>VNCs are an opportunity to share and monitor progress made by member states</a:t>
            </a:r>
          </a:p>
          <a:p>
            <a:pPr lvl="0" algn="just">
              <a:spcBef>
                <a:spcPts val="600"/>
              </a:spcBef>
            </a:pPr>
            <a:r>
              <a:rPr lang="en-US" b="1" u="sng" dirty="0">
                <a:latin typeface="Arial" panose="020B0604020202020204" pitchFamily="34" charset="0"/>
                <a:cs typeface="Arial" panose="020B0604020202020204" pitchFamily="34" charset="0"/>
              </a:rPr>
              <a:t>Function c)</a:t>
            </a:r>
            <a:r>
              <a:rPr lang="en-US" b="1" dirty="0">
                <a:latin typeface="Arial" panose="020B0604020202020204" pitchFamily="34" charset="0"/>
                <a:cs typeface="Arial" panose="020B0604020202020204" pitchFamily="34" charset="0"/>
              </a:rPr>
              <a:t>: To mobilize, catalyze, and facilitate access to financial, technical and scientific resources</a:t>
            </a:r>
          </a:p>
          <a:p>
            <a:pPr marL="742950" lvl="1" indent="-285750" algn="just">
              <a:buFont typeface="Calibri" pitchFamily="34" charset="0"/>
              <a:buChar char="−"/>
            </a:pPr>
            <a:r>
              <a:rPr lang="en-US" dirty="0">
                <a:latin typeface="Arial" panose="020B0604020202020204" pitchFamily="34" charset="0"/>
                <a:cs typeface="Arial" panose="020B0604020202020204" pitchFamily="34" charset="0"/>
              </a:rPr>
              <a:t>In general, GFFFN assist countries to mobilize resources and access to funds for forests to improve cooperation between developed and developing countries</a:t>
            </a:r>
          </a:p>
          <a:p>
            <a:pPr lvl="0" algn="just">
              <a:spcBef>
                <a:spcPts val="600"/>
              </a:spcBef>
            </a:pPr>
            <a:r>
              <a:rPr lang="en-US" b="1" u="sng" dirty="0">
                <a:latin typeface="Arial" panose="020B0604020202020204" pitchFamily="34" charset="0"/>
                <a:cs typeface="Arial" panose="020B0604020202020204" pitchFamily="34" charset="0"/>
              </a:rPr>
              <a:t>Function (d)</a:t>
            </a:r>
            <a:r>
              <a:rPr lang="en-US" b="1" dirty="0">
                <a:latin typeface="Arial" panose="020B0604020202020204" pitchFamily="34" charset="0"/>
                <a:cs typeface="Arial" panose="020B0604020202020204" pitchFamily="34" charset="0"/>
              </a:rPr>
              <a:t>: To promote governance frameworks to achieve SFM</a:t>
            </a:r>
          </a:p>
          <a:p>
            <a:pPr marL="800100" lvl="1" indent="-342900" algn="just">
              <a:buFont typeface="Calibri" pitchFamily="34" charset="0"/>
              <a:buChar char="−"/>
            </a:pPr>
            <a:r>
              <a:rPr lang="en-US" sz="1600" dirty="0">
                <a:latin typeface="Arial" panose="020B0604020202020204" pitchFamily="34" charset="0"/>
                <a:cs typeface="Arial" panose="020B0604020202020204" pitchFamily="34" charset="0"/>
              </a:rPr>
              <a:t>UNFF has made efforts to fostering dialogue, knowledge exchange among countries, policy guidelines and promoting governance structures, but Member States mentioned to be important to further consider the role of the private sector to achieve SFM </a:t>
            </a:r>
          </a:p>
          <a:p>
            <a:pPr lvl="0" algn="just">
              <a:spcBef>
                <a:spcPts val="600"/>
              </a:spcBef>
            </a:pPr>
            <a:r>
              <a:rPr lang="en-US" b="1" u="sng" dirty="0">
                <a:latin typeface="Arial" pitchFamily="34" charset="0"/>
                <a:cs typeface="Arial" pitchFamily="34" charset="0"/>
              </a:rPr>
              <a:t>Function (e)</a:t>
            </a:r>
            <a:r>
              <a:rPr lang="en-US" b="1" dirty="0">
                <a:latin typeface="Arial" pitchFamily="34" charset="0"/>
                <a:cs typeface="Arial" pitchFamily="34" charset="0"/>
              </a:rPr>
              <a:t>: To strengthen high-level political engagement […] in support of SFM</a:t>
            </a:r>
          </a:p>
          <a:p>
            <a:pPr marL="800100" lvl="1" indent="-342900" algn="just">
              <a:buFont typeface="Calibri" pitchFamily="34" charset="0"/>
              <a:buChar char="−"/>
            </a:pPr>
            <a:r>
              <a:rPr lang="en-US" sz="1600" dirty="0">
                <a:latin typeface="Arial" panose="020B0604020202020204" pitchFamily="34" charset="0"/>
                <a:cs typeface="Arial" panose="020B0604020202020204" pitchFamily="34" charset="0"/>
              </a:rPr>
              <a:t>UNFF is providing input into HLPF, ministerial statement, CPF and major groups input at the UNFF sessions to support SFM, but this is needed to be strengthened.</a:t>
            </a:r>
            <a:endParaRPr lang="pt-B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873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4760</TotalTime>
  <Words>1684</Words>
  <Application>Microsoft Office PowerPoint</Application>
  <PresentationFormat>Widescreen</PresentationFormat>
  <Paragraphs>145</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Montserrat</vt:lpstr>
      <vt:lpstr>Roboto</vt:lpstr>
      <vt:lpstr>Wingdings</vt:lpstr>
      <vt:lpstr>Office Theme</vt:lpstr>
      <vt:lpstr>Midterm Review of the International Arrangement on Forests (IAF) Assessment A:  Actions related to the UN Forum on Forests and its members (ECOSOC Res. 2022/17, Annex, item A)  Ivan Tomaselli UNFF Ad-Hoc Expert Groups Meeting | 10-13 October 2023 | Vienna</vt:lpstr>
      <vt:lpstr>Presentation Outline</vt:lpstr>
      <vt:lpstr>PowerPoint Presentation</vt:lpstr>
      <vt:lpstr>Sources of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Mita Sen</dc:creator>
  <cp:lastModifiedBy>Mita Sen</cp:lastModifiedBy>
  <cp:revision>177</cp:revision>
  <dcterms:created xsi:type="dcterms:W3CDTF">2020-09-28T06:24:56Z</dcterms:created>
  <dcterms:modified xsi:type="dcterms:W3CDTF">2023-09-18T02:35:50Z</dcterms:modified>
</cp:coreProperties>
</file>